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309" r:id="rId2"/>
    <p:sldId id="328" r:id="rId3"/>
    <p:sldId id="310" r:id="rId4"/>
    <p:sldId id="339" r:id="rId5"/>
    <p:sldId id="312" r:id="rId6"/>
    <p:sldId id="346" r:id="rId7"/>
    <p:sldId id="335" r:id="rId8"/>
    <p:sldId id="347" r:id="rId9"/>
    <p:sldId id="350" r:id="rId10"/>
    <p:sldId id="348" r:id="rId11"/>
    <p:sldId id="333" r:id="rId12"/>
    <p:sldId id="341" r:id="rId13"/>
    <p:sldId id="334" r:id="rId14"/>
    <p:sldId id="336" r:id="rId15"/>
    <p:sldId id="349" r:id="rId16"/>
    <p:sldId id="353" r:id="rId17"/>
    <p:sldId id="354" r:id="rId18"/>
    <p:sldId id="338" r:id="rId19"/>
    <p:sldId id="316" r:id="rId20"/>
    <p:sldId id="344" r:id="rId21"/>
    <p:sldId id="355" r:id="rId22"/>
    <p:sldId id="356" r:id="rId23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99">
          <p15:clr>
            <a:srgbClr val="A4A3A4"/>
          </p15:clr>
        </p15:guide>
        <p15:guide id="2" pos="2064">
          <p15:clr>
            <a:srgbClr val="A4A3A4"/>
          </p15:clr>
        </p15:guide>
        <p15:guide id="3" orient="horz" pos="79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on.Flore" initials="" lastIdx="1" clrIdx="0"/>
  <p:cmAuthor id="2" name="Attrait.Klervi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7C3582-20D3-323C-4880-0D8B5C7D8360}" v="4" dt="2025-02-11T16:27:13.431"/>
    <p1510:client id="{6E3C3C7B-D011-377E-5403-957417C22218}" v="6" dt="2025-02-11T15:56:40.341"/>
    <p1510:client id="{9FF55C4C-2BD6-1AE7-B84D-D2CA1439E5C9}" v="1" dt="2025-02-11T15:46:05.785"/>
    <p1510:client id="{AF7ED284-3138-1FA3-A65D-1ECE8BB679AB}" v="100" dt="2025-02-11T15:53:28.4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81" autoAdjust="0"/>
  </p:normalViewPr>
  <p:slideViewPr>
    <p:cSldViewPr snapToGrid="0" snapToObjects="1" showGuides="1">
      <p:cViewPr varScale="1">
        <p:scale>
          <a:sx n="98" d="100"/>
          <a:sy n="98" d="100"/>
        </p:scale>
        <p:origin x="1896" y="84"/>
      </p:cViewPr>
      <p:guideLst>
        <p:guide orient="horz" pos="2999"/>
        <p:guide pos="2064"/>
        <p:guide orient="horz" pos="79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64E8A1-14C4-43D9-B46D-BDE2435315A6}" type="datetime1">
              <a:rPr lang="fr-FR" altLang="fr-FR"/>
              <a:pPr>
                <a:defRPr/>
              </a:pPr>
              <a:t>11/02/2025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405476-CC3D-446C-93C4-3672D2D92CA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ＭＳ Ｐゴシック" pitchFamily="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1478BC3-C7D8-4655-9088-53E5FB4F109E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/>
          </a:p>
        </p:txBody>
      </p:sp>
      <p:sp>
        <p:nvSpPr>
          <p:cNvPr id="4099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69AB4ED6-7A35-49F2-A6AD-A74FFD961F2B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10</a:t>
            </a:fld>
            <a:endParaRPr lang="fr-FR" altLang="fr-FR"/>
          </a:p>
        </p:txBody>
      </p:sp>
      <p:sp>
        <p:nvSpPr>
          <p:cNvPr id="22532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91946014-C910-4FD5-8625-9E2DB1EC4188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11</a:t>
            </a:fld>
            <a:endParaRPr lang="fr-FR" altLang="fr-FR"/>
          </a:p>
        </p:txBody>
      </p:sp>
      <p:sp>
        <p:nvSpPr>
          <p:cNvPr id="24580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7DC67E53-A9E1-491F-86F9-30342203569A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12</a:t>
            </a:fld>
            <a:endParaRPr lang="fr-FR" altLang="fr-FR"/>
          </a:p>
        </p:txBody>
      </p:sp>
      <p:sp>
        <p:nvSpPr>
          <p:cNvPr id="26628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6A362570-F0F9-408F-AC32-9DC515B478F6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13</a:t>
            </a:fld>
            <a:endParaRPr lang="fr-FR" altLang="fr-FR"/>
          </a:p>
        </p:txBody>
      </p:sp>
      <p:sp>
        <p:nvSpPr>
          <p:cNvPr id="28676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F89F2FC9-14F2-4069-865D-F4AC4010D7B5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14</a:t>
            </a:fld>
            <a:endParaRPr lang="fr-FR" altLang="fr-FR"/>
          </a:p>
        </p:txBody>
      </p:sp>
      <p:sp>
        <p:nvSpPr>
          <p:cNvPr id="30724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4C94E899-5118-4A49-A22A-103BF5057566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15</a:t>
            </a:fld>
            <a:endParaRPr lang="fr-FR" altLang="fr-FR"/>
          </a:p>
        </p:txBody>
      </p:sp>
      <p:sp>
        <p:nvSpPr>
          <p:cNvPr id="32772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39AB5860-29AF-4D64-BF82-DF694530C4E8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16</a:t>
            </a:fld>
            <a:endParaRPr lang="fr-FR" altLang="fr-FR"/>
          </a:p>
        </p:txBody>
      </p:sp>
      <p:sp>
        <p:nvSpPr>
          <p:cNvPr id="34820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33DD7DFB-325E-4586-B552-094B77523711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17</a:t>
            </a:fld>
            <a:endParaRPr lang="fr-FR" altLang="fr-FR"/>
          </a:p>
        </p:txBody>
      </p:sp>
      <p:sp>
        <p:nvSpPr>
          <p:cNvPr id="36868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30329D54-8712-49A7-80E3-FA843D3C517E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18</a:t>
            </a:fld>
            <a:endParaRPr lang="fr-FR" altLang="fr-FR"/>
          </a:p>
        </p:txBody>
      </p:sp>
      <p:sp>
        <p:nvSpPr>
          <p:cNvPr id="38916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409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9D3EF96A-CC90-4478-8A15-A07F7A9B0B9C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19</a:t>
            </a:fld>
            <a:endParaRPr lang="fr-FR" altLang="fr-FR"/>
          </a:p>
        </p:txBody>
      </p:sp>
      <p:sp>
        <p:nvSpPr>
          <p:cNvPr id="40964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FE349958-9349-4D6B-B547-44F724742E4F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</a:t>
            </a:fld>
            <a:endParaRPr lang="fr-FR" altLang="fr-FR"/>
          </a:p>
        </p:txBody>
      </p:sp>
      <p:sp>
        <p:nvSpPr>
          <p:cNvPr id="6148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89BC1329-C681-4593-8111-ABA534C39754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20</a:t>
            </a:fld>
            <a:endParaRPr lang="fr-FR" altLang="fr-FR"/>
          </a:p>
        </p:txBody>
      </p:sp>
      <p:sp>
        <p:nvSpPr>
          <p:cNvPr id="43012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D254DE1C-6363-4DF3-BDDE-3F18FD3A10FA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21</a:t>
            </a:fld>
            <a:endParaRPr lang="fr-FR" altLang="fr-FR"/>
          </a:p>
        </p:txBody>
      </p:sp>
      <p:sp>
        <p:nvSpPr>
          <p:cNvPr id="45060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AB328DF8-6ED6-470B-9798-DA5B4D8768F8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22</a:t>
            </a:fld>
            <a:endParaRPr lang="fr-FR" altLang="fr-FR"/>
          </a:p>
        </p:txBody>
      </p:sp>
      <p:sp>
        <p:nvSpPr>
          <p:cNvPr id="47108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00900C03-B891-4A1F-BC57-7E0F5BE33F68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3</a:t>
            </a:fld>
            <a:endParaRPr lang="fr-FR" altLang="fr-FR"/>
          </a:p>
        </p:txBody>
      </p:sp>
      <p:sp>
        <p:nvSpPr>
          <p:cNvPr id="8196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5A4ACA04-5108-44F3-88D7-B915E83B7DCA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4</a:t>
            </a:fld>
            <a:endParaRPr lang="fr-FR" altLang="fr-FR"/>
          </a:p>
        </p:txBody>
      </p:sp>
      <p:sp>
        <p:nvSpPr>
          <p:cNvPr id="10244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A87A514F-E6F2-40D3-AB1A-5AD293CE2F0E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5</a:t>
            </a:fld>
            <a:endParaRPr lang="fr-FR" altLang="fr-FR"/>
          </a:p>
        </p:txBody>
      </p:sp>
      <p:sp>
        <p:nvSpPr>
          <p:cNvPr id="12292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1E9EC7E7-213D-4DB1-B486-143BF309E0DC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6</a:t>
            </a:fld>
            <a:endParaRPr lang="fr-FR" altLang="fr-FR"/>
          </a:p>
        </p:txBody>
      </p:sp>
      <p:sp>
        <p:nvSpPr>
          <p:cNvPr id="14340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79EED8C8-BDC1-4EEB-B1BB-D67D9D164BC5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7</a:t>
            </a:fld>
            <a:endParaRPr lang="fr-FR" altLang="fr-FR"/>
          </a:p>
        </p:txBody>
      </p:sp>
      <p:sp>
        <p:nvSpPr>
          <p:cNvPr id="16388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B1EEF1A9-DF41-46C9-984A-846797DB2B21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8</a:t>
            </a:fld>
            <a:endParaRPr lang="fr-FR" altLang="fr-FR"/>
          </a:p>
        </p:txBody>
      </p:sp>
      <p:sp>
        <p:nvSpPr>
          <p:cNvPr id="18436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F3D273B1-14C9-42C7-9918-A914BB5D9469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9</a:t>
            </a:fld>
            <a:endParaRPr lang="fr-FR" altLang="fr-FR"/>
          </a:p>
        </p:txBody>
      </p:sp>
      <p:sp>
        <p:nvSpPr>
          <p:cNvPr id="20484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FC331-0886-4E81-B23D-876388BD50DF}" type="datetime1">
              <a:rPr lang="fr-FR" altLang="fr-FR"/>
              <a:pPr>
                <a:defRPr/>
              </a:pPr>
              <a:t>11/02/2025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627F7-4C98-435A-A963-6F72BACC76E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8405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83FCC-8BA8-4ADB-9BBB-FC6128FF69AB}" type="datetime1">
              <a:rPr lang="fr-FR" altLang="fr-FR"/>
              <a:pPr>
                <a:defRPr/>
              </a:pPr>
              <a:t>11/02/2025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8356D-D87F-4352-9570-8A9E06A22C6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559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C3B6B-2462-44AC-8D02-F139BF95AEF2}" type="datetime1">
              <a:rPr lang="fr-FR" altLang="fr-FR"/>
              <a:pPr>
                <a:defRPr/>
              </a:pPr>
              <a:t>11/02/2025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91FB9-5B2F-4D9B-8614-7B6237EA52A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814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DDBF3-1414-4DDB-8EA0-99F29F1AE935}" type="datetime1">
              <a:rPr lang="fr-FR" altLang="fr-FR"/>
              <a:pPr>
                <a:defRPr/>
              </a:pPr>
              <a:t>11/02/2025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DFB4A-A235-447D-8152-4412EA2DC0B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036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0825C-DB1E-49B3-BA34-B8D547C9501C}" type="datetime1">
              <a:rPr lang="fr-FR" altLang="fr-FR"/>
              <a:pPr>
                <a:defRPr/>
              </a:pPr>
              <a:t>11/02/2025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6EF48-DC87-46CD-AB05-B9B0BCF6B10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51990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171FD-A782-4B8E-9BEA-9694222DADF0}" type="datetime1">
              <a:rPr lang="fr-FR" altLang="fr-FR"/>
              <a:pPr>
                <a:defRPr/>
              </a:pPr>
              <a:t>11/02/2025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59177-DA20-4419-BBCC-D7371B764A5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25829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BE4FC-B318-46C1-BC36-02C7D787A0FF}" type="datetime1">
              <a:rPr lang="fr-FR" altLang="fr-FR"/>
              <a:pPr>
                <a:defRPr/>
              </a:pPr>
              <a:t>11/02/2025</a:t>
            </a:fld>
            <a:endParaRPr lang="fr-FR" alt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837D7-5F8F-4DAE-9C7C-3F0AFD3F695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7536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360DC-8897-41E9-B2A8-3204C759F90B}" type="datetime1">
              <a:rPr lang="fr-FR" altLang="fr-FR"/>
              <a:pPr>
                <a:defRPr/>
              </a:pPr>
              <a:t>11/02/2025</a:t>
            </a:fld>
            <a:endParaRPr lang="fr-FR" alt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EA01F-E879-4E26-AF34-1EE97E2D4DC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7043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631BC-2A9A-4289-A026-DB9AAA132FDB}" type="datetime1">
              <a:rPr lang="fr-FR" altLang="fr-FR"/>
              <a:pPr>
                <a:defRPr/>
              </a:pPr>
              <a:t>11/02/2025</a:t>
            </a:fld>
            <a:endParaRPr lang="fr-FR" alt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1E149-33E4-4F0D-9668-67D1E841FF1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2422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3BD09-FB32-445D-AB39-795AA7BD3527}" type="datetime1">
              <a:rPr lang="fr-FR" altLang="fr-FR"/>
              <a:pPr>
                <a:defRPr/>
              </a:pPr>
              <a:t>11/02/2025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6596B-5081-41D5-8E22-DC2EAC49869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50774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E2311-77D8-454A-932C-6164A1D089CC}" type="datetime1">
              <a:rPr lang="fr-FR" altLang="fr-FR"/>
              <a:pPr>
                <a:defRPr/>
              </a:pPr>
              <a:t>11/02/2025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B7E78-F840-49B7-9073-6A9227F50FF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4336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D72217F-969C-4440-B181-76EFE5DD42C0}" type="datetime1">
              <a:rPr lang="fr-FR" altLang="fr-FR"/>
              <a:pPr>
                <a:defRPr/>
              </a:pPr>
              <a:t>11/02/2025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021EC3C-AF78-4929-8791-E1A3343F93D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slide" Target="slide2.xml"/><Relationship Id="rId4" Type="http://schemas.openxmlformats.org/officeDocument/2006/relationships/image" Target="../media/image2.png"/><Relationship Id="rId9" Type="http://schemas.openxmlformats.org/officeDocument/2006/relationships/slide" Target="slide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7.png"/><Relationship Id="rId1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slide" Target="slide2.xml"/><Relationship Id="rId5" Type="http://schemas.openxmlformats.org/officeDocument/2006/relationships/image" Target="../media/image2.png"/><Relationship Id="rId15" Type="http://schemas.openxmlformats.org/officeDocument/2006/relationships/image" Target="../media/image21.png"/><Relationship Id="rId10" Type="http://schemas.openxmlformats.org/officeDocument/2006/relationships/slide" Target="slide19.xml"/><Relationship Id="rId19" Type="http://schemas.openxmlformats.org/officeDocument/2006/relationships/slide" Target="slide13.xml"/><Relationship Id="rId4" Type="http://schemas.openxmlformats.org/officeDocument/2006/relationships/image" Target="../media/image23.png"/><Relationship Id="rId9" Type="http://schemas.openxmlformats.org/officeDocument/2006/relationships/image" Target="../media/image4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slide" Target="slide2.xml"/><Relationship Id="rId5" Type="http://schemas.openxmlformats.org/officeDocument/2006/relationships/image" Target="../media/image2.png"/><Relationship Id="rId15" Type="http://schemas.openxmlformats.org/officeDocument/2006/relationships/image" Target="../media/image18.png"/><Relationship Id="rId10" Type="http://schemas.openxmlformats.org/officeDocument/2006/relationships/slide" Target="slide19.xml"/><Relationship Id="rId4" Type="http://schemas.openxmlformats.org/officeDocument/2006/relationships/image" Target="../media/image25.png"/><Relationship Id="rId9" Type="http://schemas.openxmlformats.org/officeDocument/2006/relationships/image" Target="../media/image4.png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slide" Target="slide19.xml"/><Relationship Id="rId17" Type="http://schemas.openxmlformats.org/officeDocument/2006/relationships/slide" Target="slide13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4.png"/><Relationship Id="rId5" Type="http://schemas.openxmlformats.org/officeDocument/2006/relationships/image" Target="../media/image19.png"/><Relationship Id="rId15" Type="http://schemas.openxmlformats.org/officeDocument/2006/relationships/image" Target="../media/image7.png"/><Relationship Id="rId10" Type="http://schemas.openxmlformats.org/officeDocument/2006/relationships/slide" Target="slide5.xml"/><Relationship Id="rId4" Type="http://schemas.openxmlformats.org/officeDocument/2006/relationships/image" Target="../media/image18.png"/><Relationship Id="rId9" Type="http://schemas.openxmlformats.org/officeDocument/2006/relationships/image" Target="../media/image3.png"/><Relationship Id="rId1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12" Type="http://schemas.openxmlformats.org/officeDocument/2006/relationships/slide" Target="slide2.xml"/><Relationship Id="rId17" Type="http://schemas.openxmlformats.org/officeDocument/2006/relationships/slide" Target="slide13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slide" Target="slide19.xml"/><Relationship Id="rId5" Type="http://schemas.openxmlformats.org/officeDocument/2006/relationships/image" Target="../media/image27.png"/><Relationship Id="rId15" Type="http://schemas.openxmlformats.org/officeDocument/2006/relationships/image" Target="../media/image28.png"/><Relationship Id="rId10" Type="http://schemas.openxmlformats.org/officeDocument/2006/relationships/image" Target="../media/image4.png"/><Relationship Id="rId4" Type="http://schemas.openxmlformats.org/officeDocument/2006/relationships/image" Target="../media/image26.png"/><Relationship Id="rId9" Type="http://schemas.openxmlformats.org/officeDocument/2006/relationships/slide" Target="slide5.xml"/><Relationship Id="rId1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8.png"/><Relationship Id="rId3" Type="http://schemas.openxmlformats.org/officeDocument/2006/relationships/image" Target="../media/image8.png"/><Relationship Id="rId7" Type="http://schemas.openxmlformats.org/officeDocument/2006/relationships/slide" Target="slide5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5" Type="http://schemas.openxmlformats.org/officeDocument/2006/relationships/slide" Target="slide13.xml"/><Relationship Id="rId10" Type="http://schemas.openxmlformats.org/officeDocument/2006/relationships/slide" Target="slide2.xml"/><Relationship Id="rId4" Type="http://schemas.openxmlformats.org/officeDocument/2006/relationships/image" Target="../media/image2.png"/><Relationship Id="rId9" Type="http://schemas.openxmlformats.org/officeDocument/2006/relationships/slide" Target="slide19.xml"/><Relationship Id="rId1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18" Type="http://schemas.openxmlformats.org/officeDocument/2006/relationships/slide" Target="slide13.xml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12" Type="http://schemas.openxmlformats.org/officeDocument/2006/relationships/slide" Target="slide2.xml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slide" Target="slide19.xml"/><Relationship Id="rId5" Type="http://schemas.openxmlformats.org/officeDocument/2006/relationships/image" Target="../media/image2.png"/><Relationship Id="rId15" Type="http://schemas.openxmlformats.org/officeDocument/2006/relationships/image" Target="../media/image28.png"/><Relationship Id="rId10" Type="http://schemas.openxmlformats.org/officeDocument/2006/relationships/image" Target="../media/image4.png"/><Relationship Id="rId4" Type="http://schemas.openxmlformats.org/officeDocument/2006/relationships/image" Target="../media/image24.png"/><Relationship Id="rId9" Type="http://schemas.openxmlformats.org/officeDocument/2006/relationships/slide" Target="slide5.xml"/><Relationship Id="rId1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12" Type="http://schemas.openxmlformats.org/officeDocument/2006/relationships/slide" Target="slide2.xml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slide" Target="slide19.xml"/><Relationship Id="rId5" Type="http://schemas.openxmlformats.org/officeDocument/2006/relationships/image" Target="../media/image2.png"/><Relationship Id="rId15" Type="http://schemas.openxmlformats.org/officeDocument/2006/relationships/image" Target="../media/image28.png"/><Relationship Id="rId10" Type="http://schemas.openxmlformats.org/officeDocument/2006/relationships/image" Target="../media/image4.png"/><Relationship Id="rId19" Type="http://schemas.openxmlformats.org/officeDocument/2006/relationships/slide" Target="slide13.xml"/><Relationship Id="rId4" Type="http://schemas.openxmlformats.org/officeDocument/2006/relationships/image" Target="../media/image24.png"/><Relationship Id="rId9" Type="http://schemas.openxmlformats.org/officeDocument/2006/relationships/slide" Target="slide5.xml"/><Relationship Id="rId1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7.png"/><Relationship Id="rId18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slide" Target="slide2.xml"/><Relationship Id="rId5" Type="http://schemas.openxmlformats.org/officeDocument/2006/relationships/image" Target="../media/image31.png"/><Relationship Id="rId15" Type="http://schemas.openxmlformats.org/officeDocument/2006/relationships/image" Target="../media/image22.png"/><Relationship Id="rId10" Type="http://schemas.openxmlformats.org/officeDocument/2006/relationships/slide" Target="slide19.xml"/><Relationship Id="rId19" Type="http://schemas.openxmlformats.org/officeDocument/2006/relationships/slide" Target="slide13.xml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12" Type="http://schemas.openxmlformats.org/officeDocument/2006/relationships/slide" Target="slide2.xml"/><Relationship Id="rId17" Type="http://schemas.openxmlformats.org/officeDocument/2006/relationships/slide" Target="slide13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slide" Target="slide19.xml"/><Relationship Id="rId5" Type="http://schemas.openxmlformats.org/officeDocument/2006/relationships/image" Target="../media/image2.png"/><Relationship Id="rId15" Type="http://schemas.openxmlformats.org/officeDocument/2006/relationships/image" Target="../media/image28.png"/><Relationship Id="rId10" Type="http://schemas.openxmlformats.org/officeDocument/2006/relationships/image" Target="../media/image4.png"/><Relationship Id="rId4" Type="http://schemas.openxmlformats.org/officeDocument/2006/relationships/image" Target="../media/image27.png"/><Relationship Id="rId9" Type="http://schemas.openxmlformats.org/officeDocument/2006/relationships/slide" Target="slide5.xml"/><Relationship Id="rId1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12" Type="http://schemas.openxmlformats.org/officeDocument/2006/relationships/slide" Target="slide2.xml"/><Relationship Id="rId17" Type="http://schemas.openxmlformats.org/officeDocument/2006/relationships/slide" Target="slide13.xml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slide" Target="slide19.xml"/><Relationship Id="rId5" Type="http://schemas.openxmlformats.org/officeDocument/2006/relationships/image" Target="../media/image2.png"/><Relationship Id="rId15" Type="http://schemas.openxmlformats.org/officeDocument/2006/relationships/image" Target="../media/image33.png"/><Relationship Id="rId10" Type="http://schemas.openxmlformats.org/officeDocument/2006/relationships/image" Target="../media/image4.png"/><Relationship Id="rId4" Type="http://schemas.openxmlformats.org/officeDocument/2006/relationships/image" Target="../media/image32.png"/><Relationship Id="rId9" Type="http://schemas.openxmlformats.org/officeDocument/2006/relationships/slide" Target="slide5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19.xml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slide" Target="slide13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5" Type="http://schemas.openxmlformats.org/officeDocument/2006/relationships/image" Target="../media/image5.png"/><Relationship Id="rId10" Type="http://schemas.openxmlformats.org/officeDocument/2006/relationships/slide" Target="slide5.xml"/><Relationship Id="rId4" Type="http://schemas.openxmlformats.org/officeDocument/2006/relationships/image" Target="../media/image8.png"/><Relationship Id="rId9" Type="http://schemas.openxmlformats.org/officeDocument/2006/relationships/image" Target="../media/image3.png"/><Relationship Id="rId1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slide" Target="slide2.xml"/><Relationship Id="rId5" Type="http://schemas.openxmlformats.org/officeDocument/2006/relationships/image" Target="../media/image31.png"/><Relationship Id="rId15" Type="http://schemas.openxmlformats.org/officeDocument/2006/relationships/image" Target="../media/image35.png"/><Relationship Id="rId10" Type="http://schemas.openxmlformats.org/officeDocument/2006/relationships/slide" Target="slide19.xml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7.png"/><Relationship Id="rId18" Type="http://schemas.openxmlformats.org/officeDocument/2006/relationships/image" Target="../media/image34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slide" Target="slide2.xml"/><Relationship Id="rId5" Type="http://schemas.openxmlformats.org/officeDocument/2006/relationships/image" Target="../media/image31.png"/><Relationship Id="rId15" Type="http://schemas.openxmlformats.org/officeDocument/2006/relationships/image" Target="../media/image25.png"/><Relationship Id="rId10" Type="http://schemas.openxmlformats.org/officeDocument/2006/relationships/slide" Target="slide19.xml"/><Relationship Id="rId19" Type="http://schemas.openxmlformats.org/officeDocument/2006/relationships/slide" Target="slide13.xml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7.png"/><Relationship Id="rId18" Type="http://schemas.openxmlformats.org/officeDocument/2006/relationships/image" Target="../media/image35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slide" Target="slide2.xml"/><Relationship Id="rId5" Type="http://schemas.openxmlformats.org/officeDocument/2006/relationships/image" Target="../media/image31.png"/><Relationship Id="rId15" Type="http://schemas.openxmlformats.org/officeDocument/2006/relationships/image" Target="../media/image25.png"/><Relationship Id="rId10" Type="http://schemas.openxmlformats.org/officeDocument/2006/relationships/slide" Target="slide19.xml"/><Relationship Id="rId19" Type="http://schemas.openxmlformats.org/officeDocument/2006/relationships/slide" Target="slide13.xml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slide" Target="slide13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slide" Target="slide2.xml"/><Relationship Id="rId5" Type="http://schemas.openxmlformats.org/officeDocument/2006/relationships/image" Target="../media/image13.png"/><Relationship Id="rId15" Type="http://schemas.openxmlformats.org/officeDocument/2006/relationships/image" Target="../media/image14.png"/><Relationship Id="rId10" Type="http://schemas.openxmlformats.org/officeDocument/2006/relationships/slide" Target="slide19.xml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slide" Target="slide5.xml"/><Relationship Id="rId12" Type="http://schemas.openxmlformats.org/officeDocument/2006/relationships/image" Target="../media/image7.png"/><Relationship Id="rId17" Type="http://schemas.openxmlformats.org/officeDocument/2006/relationships/slide" Target="slide13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5" Type="http://schemas.openxmlformats.org/officeDocument/2006/relationships/image" Target="../media/image15.png"/><Relationship Id="rId10" Type="http://schemas.openxmlformats.org/officeDocument/2006/relationships/slide" Target="slide2.xml"/><Relationship Id="rId4" Type="http://schemas.openxmlformats.org/officeDocument/2006/relationships/image" Target="../media/image2.png"/><Relationship Id="rId9" Type="http://schemas.openxmlformats.org/officeDocument/2006/relationships/slide" Target="slide19.xml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slide" Target="slide13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slide" Target="slide2.xml"/><Relationship Id="rId5" Type="http://schemas.openxmlformats.org/officeDocument/2006/relationships/image" Target="../media/image2.png"/><Relationship Id="rId15" Type="http://schemas.openxmlformats.org/officeDocument/2006/relationships/image" Target="../media/image18.png"/><Relationship Id="rId10" Type="http://schemas.openxmlformats.org/officeDocument/2006/relationships/slide" Target="slide19.xml"/><Relationship Id="rId4" Type="http://schemas.openxmlformats.org/officeDocument/2006/relationships/image" Target="../media/image9.png"/><Relationship Id="rId9" Type="http://schemas.openxmlformats.org/officeDocument/2006/relationships/image" Target="../media/image4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slide" Target="slide13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slide" Target="slide2.xml"/><Relationship Id="rId5" Type="http://schemas.openxmlformats.org/officeDocument/2006/relationships/image" Target="../media/image2.png"/><Relationship Id="rId15" Type="http://schemas.openxmlformats.org/officeDocument/2006/relationships/image" Target="../media/image18.png"/><Relationship Id="rId10" Type="http://schemas.openxmlformats.org/officeDocument/2006/relationships/slide" Target="slide19.xml"/><Relationship Id="rId4" Type="http://schemas.openxmlformats.org/officeDocument/2006/relationships/image" Target="../media/image9.png"/><Relationship Id="rId9" Type="http://schemas.openxmlformats.org/officeDocument/2006/relationships/image" Target="../media/image4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slide" Target="slide5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5" Type="http://schemas.openxmlformats.org/officeDocument/2006/relationships/slide" Target="slide13.xml"/><Relationship Id="rId10" Type="http://schemas.openxmlformats.org/officeDocument/2006/relationships/slide" Target="slide2.xml"/><Relationship Id="rId4" Type="http://schemas.openxmlformats.org/officeDocument/2006/relationships/image" Target="../media/image2.png"/><Relationship Id="rId9" Type="http://schemas.openxmlformats.org/officeDocument/2006/relationships/slide" Target="slide19.xml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7.png"/><Relationship Id="rId18" Type="http://schemas.openxmlformats.org/officeDocument/2006/relationships/slide" Target="slide13.xml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slide" Target="slide2.xml"/><Relationship Id="rId5" Type="http://schemas.openxmlformats.org/officeDocument/2006/relationships/image" Target="../media/image2.png"/><Relationship Id="rId15" Type="http://schemas.openxmlformats.org/officeDocument/2006/relationships/image" Target="../media/image21.png"/><Relationship Id="rId10" Type="http://schemas.openxmlformats.org/officeDocument/2006/relationships/slide" Target="slide19.xml"/><Relationship Id="rId4" Type="http://schemas.openxmlformats.org/officeDocument/2006/relationships/image" Target="../media/image20.png"/><Relationship Id="rId9" Type="http://schemas.openxmlformats.org/officeDocument/2006/relationships/image" Target="../media/image4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1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12" Type="http://schemas.openxmlformats.org/officeDocument/2006/relationships/slide" Target="slide2.xm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slide" Target="slide19.xml"/><Relationship Id="rId5" Type="http://schemas.openxmlformats.org/officeDocument/2006/relationships/image" Target="../media/image20.png"/><Relationship Id="rId15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slide" Target="slide13.xml"/><Relationship Id="rId4" Type="http://schemas.openxmlformats.org/officeDocument/2006/relationships/image" Target="../media/image23.png"/><Relationship Id="rId9" Type="http://schemas.openxmlformats.org/officeDocument/2006/relationships/slide" Target="slide5.xm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1"/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/>
                <a:ea typeface="ＭＳ Ｐゴシック"/>
                <a:cs typeface="Arial"/>
              </a:rPr>
              <a:t>© BORDAS/SEJER, 2025 – Calcul mental CE2</a:t>
            </a:r>
          </a:p>
        </p:txBody>
      </p:sp>
      <p:pic>
        <p:nvPicPr>
          <p:cNvPr id="3075" name="Imag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3127375"/>
            <a:ext cx="509428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" y="-1428"/>
            <a:ext cx="9362355" cy="75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3633788" y="127000"/>
            <a:ext cx="1871662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8" name="Groupe 3"/>
          <p:cNvGrpSpPr>
            <a:grpSpLocks/>
          </p:cNvGrpSpPr>
          <p:nvPr/>
        </p:nvGrpSpPr>
        <p:grpSpPr bwMode="auto">
          <a:xfrm>
            <a:off x="4605338" y="3227388"/>
            <a:ext cx="1441450" cy="293687"/>
            <a:chOff x="4322064" y="4901783"/>
            <a:chExt cx="1440840" cy="294875"/>
          </a:xfrm>
        </p:grpSpPr>
        <p:pic>
          <p:nvPicPr>
            <p:cNvPr id="3081" name="Image 1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Image 12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Image 13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908658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Image 2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Image 2" descr="Une image contenant texte, logo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FA7A6643-6D5E-F7EB-0564-6324C430A31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76751" y="240126"/>
            <a:ext cx="1555861" cy="2189950"/>
          </a:xfrm>
          <a:prstGeom prst="rect">
            <a:avLst/>
          </a:prstGeom>
        </p:spPr>
      </p:pic>
      <p:pic>
        <p:nvPicPr>
          <p:cNvPr id="5" name="Image 1" descr="Une image contenant Police, Graphique, graphisme, logo&#10;&#10;Le contenu généré par l’IA peut être incorrect.">
            <a:extLst>
              <a:ext uri="{FF2B5EF4-FFF2-40B4-BE49-F238E27FC236}">
                <a16:creationId xmlns:a16="http://schemas.microsoft.com/office/drawing/2014/main" id="{3BE3C27F-7DBD-3044-3615-74A0A0531D31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71" y="617898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ZoneTexte 37"/>
          <p:cNvSpPr txBox="1">
            <a:spLocks noChangeArrowheads="1"/>
          </p:cNvSpPr>
          <p:nvPr/>
        </p:nvSpPr>
        <p:spPr bwMode="auto">
          <a:xfrm>
            <a:off x="5943600" y="4808538"/>
            <a:ext cx="1095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15 + 9</a:t>
            </a:r>
          </a:p>
        </p:txBody>
      </p:sp>
      <p:pic>
        <p:nvPicPr>
          <p:cNvPr id="21508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4071938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4071938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4071938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4071938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38274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38274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0" y="38274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38274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38" y="38274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33825" y="2878138"/>
            <a:ext cx="404813" cy="549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520" name="ZoneTexte 1"/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/>
                <a:ea typeface="ＭＳ Ｐゴシック"/>
                <a:cs typeface="Arial"/>
              </a:rPr>
              <a:t>© BORDAS/SEJER, 2025 – Calcul mental CE2</a:t>
            </a:r>
          </a:p>
        </p:txBody>
      </p:sp>
      <p:pic>
        <p:nvPicPr>
          <p:cNvPr id="21521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Image 2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25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1539" name="Image 30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0" name="Image 32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1" name="Image 33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26" name="Image 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Imag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884363"/>
            <a:ext cx="4683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Image 60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74"/>
          <a:stretch>
            <a:fillRect/>
          </a:stretch>
        </p:blipFill>
        <p:spPr bwMode="auto">
          <a:xfrm>
            <a:off x="4594225" y="3797300"/>
            <a:ext cx="172878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Imag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3556000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Image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54"/>
          <a:stretch>
            <a:fillRect/>
          </a:stretch>
        </p:blipFill>
        <p:spPr bwMode="auto">
          <a:xfrm>
            <a:off x="6610350" y="3552825"/>
            <a:ext cx="3095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1" name="Imag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3556000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2" name="Imag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3816350"/>
            <a:ext cx="17827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Accolade ouvrante 52"/>
          <p:cNvSpPr/>
          <p:nvPr/>
        </p:nvSpPr>
        <p:spPr>
          <a:xfrm rot="16200000">
            <a:off x="6273800" y="2638425"/>
            <a:ext cx="436563" cy="3802063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1534" name="Image 33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33"/>
          <a:stretch>
            <a:fillRect/>
          </a:stretch>
        </p:blipFill>
        <p:spPr bwMode="auto">
          <a:xfrm>
            <a:off x="781050" y="3582988"/>
            <a:ext cx="13081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à coins arrondis 25"/>
          <p:cNvSpPr/>
          <p:nvPr/>
        </p:nvSpPr>
        <p:spPr bwMode="auto">
          <a:xfrm>
            <a:off x="771525" y="4954588"/>
            <a:ext cx="3162300" cy="460375"/>
          </a:xfrm>
          <a:prstGeom prst="wedgeRectCallout">
            <a:avLst>
              <a:gd name="adj1" fmla="val -27893"/>
              <a:gd name="adj2" fmla="val -112748"/>
            </a:avLst>
          </a:prstGeom>
          <a:solidFill>
            <a:schemeClr val="bg1"/>
          </a:solidFill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1536" name="Text Box 2"/>
          <p:cNvSpPr txBox="1">
            <a:spLocks noChangeArrowheads="1"/>
          </p:cNvSpPr>
          <p:nvPr/>
        </p:nvSpPr>
        <p:spPr bwMode="auto">
          <a:xfrm>
            <a:off x="771525" y="4954588"/>
            <a:ext cx="3162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Ça fait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24 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jetons en tout.</a:t>
            </a:r>
            <a:endParaRPr lang="fr-FR" altLang="fr-FR" sz="1800" b="1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537" name="Image 1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441575"/>
            <a:ext cx="24622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8" name="Image 31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3" r="47540"/>
          <a:stretch>
            <a:fillRect/>
          </a:stretch>
        </p:blipFill>
        <p:spPr bwMode="auto">
          <a:xfrm>
            <a:off x="3368675" y="1038225"/>
            <a:ext cx="24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33825" y="2878138"/>
            <a:ext cx="404813" cy="549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3557" name="Image 3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5403"/>
          <a:stretch>
            <a:fillRect/>
          </a:stretch>
        </p:blipFill>
        <p:spPr bwMode="auto">
          <a:xfrm>
            <a:off x="977900" y="2644775"/>
            <a:ext cx="17716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à coins arrondis 25"/>
          <p:cNvSpPr/>
          <p:nvPr/>
        </p:nvSpPr>
        <p:spPr bwMode="auto">
          <a:xfrm>
            <a:off x="976313" y="3981450"/>
            <a:ext cx="5138737" cy="1423988"/>
          </a:xfrm>
          <a:prstGeom prst="wedgeRectCallout">
            <a:avLst>
              <a:gd name="adj1" fmla="val -29070"/>
              <a:gd name="adj2" fmla="val -78291"/>
            </a:avLst>
          </a:prstGeom>
          <a:solidFill>
            <a:schemeClr val="bg1"/>
          </a:solidFill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3559" name="Text Box 2"/>
          <p:cNvSpPr txBox="1">
            <a:spLocks noChangeArrowheads="1"/>
          </p:cNvSpPr>
          <p:nvPr/>
        </p:nvSpPr>
        <p:spPr bwMode="auto">
          <a:xfrm>
            <a:off x="977900" y="3981450"/>
            <a:ext cx="513715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Et voici une façon astucieuse de calculer…</a:t>
            </a: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Pour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 ajouter 9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,</a:t>
            </a:r>
            <a:b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</a:b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on peut </a:t>
            </a:r>
            <a:r>
              <a:rPr lang="fr-FR" altLang="fr-FR" sz="1800" b="1" u="sng">
                <a:solidFill>
                  <a:srgbClr val="FF0066"/>
                </a:solidFill>
                <a:latin typeface="Verdana" panose="020B0604030504040204" pitchFamily="34" charset="0"/>
              </a:rPr>
              <a:t>ajouter 10  puis retirer 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</a:t>
            </a:r>
          </a:p>
        </p:txBody>
      </p:sp>
      <p:sp>
        <p:nvSpPr>
          <p:cNvPr id="23560" name="ZoneTexte 1"/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/>
                <a:ea typeface="ＭＳ Ｐゴシック"/>
                <a:cs typeface="Arial"/>
              </a:rPr>
              <a:t>© BORDAS/SEJER, 2025 – Calcul mental CE2</a:t>
            </a:r>
          </a:p>
        </p:txBody>
      </p:sp>
      <p:pic>
        <p:nvPicPr>
          <p:cNvPr id="23561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Image 2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5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3570" name="Image 30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1" name="Image 32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2" name="Image 33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66" name="Image 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Imag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884363"/>
            <a:ext cx="4683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Imag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427288"/>
            <a:ext cx="246062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Image 31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3" r="47540"/>
          <a:stretch>
            <a:fillRect/>
          </a:stretch>
        </p:blipFill>
        <p:spPr bwMode="auto">
          <a:xfrm>
            <a:off x="3368675" y="1038225"/>
            <a:ext cx="24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427288"/>
            <a:ext cx="246062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444750"/>
            <a:ext cx="2452688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Image 3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5403"/>
          <a:stretch>
            <a:fillRect/>
          </a:stretch>
        </p:blipFill>
        <p:spPr bwMode="auto">
          <a:xfrm>
            <a:off x="977900" y="2644775"/>
            <a:ext cx="17716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à coins arrondis 25"/>
          <p:cNvSpPr/>
          <p:nvPr/>
        </p:nvSpPr>
        <p:spPr bwMode="auto">
          <a:xfrm>
            <a:off x="976313" y="3981450"/>
            <a:ext cx="5138737" cy="1423988"/>
          </a:xfrm>
          <a:prstGeom prst="wedgeRectCallout">
            <a:avLst>
              <a:gd name="adj1" fmla="val -29070"/>
              <a:gd name="adj2" fmla="val -78291"/>
            </a:avLst>
          </a:prstGeom>
          <a:solidFill>
            <a:schemeClr val="bg1"/>
          </a:solidFill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5607" name="Text Box 2"/>
          <p:cNvSpPr txBox="1">
            <a:spLocks noChangeArrowheads="1"/>
          </p:cNvSpPr>
          <p:nvPr/>
        </p:nvSpPr>
        <p:spPr bwMode="auto">
          <a:xfrm>
            <a:off x="979488" y="3987800"/>
            <a:ext cx="502602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FF0066"/>
                </a:solidFill>
                <a:latin typeface="Verdana" panose="020B0604030504040204" pitchFamily="34" charset="0"/>
              </a:rPr>
              <a:t>Donc pour calculer  </a:t>
            </a:r>
            <a:r>
              <a:rPr lang="fr-FR" altLang="fr-FR" sz="1800" b="1" dirty="0">
                <a:solidFill>
                  <a:srgbClr val="FF0066"/>
                </a:solidFill>
                <a:latin typeface="Verdana" panose="020B0604030504040204" pitchFamily="34" charset="0"/>
              </a:rPr>
              <a:t>15 </a:t>
            </a:r>
            <a:r>
              <a:rPr lang="fr-FR" altLang="fr-FR" sz="1800" b="1" u="sng" dirty="0">
                <a:solidFill>
                  <a:srgbClr val="FF0066"/>
                </a:solidFill>
                <a:latin typeface="Verdana" panose="020B0604030504040204" pitchFamily="34" charset="0"/>
              </a:rPr>
              <a:t>+ 9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fr-FR" altLang="fr-FR" sz="1800" dirty="0">
                <a:solidFill>
                  <a:srgbClr val="FF0066"/>
                </a:solidFill>
                <a:latin typeface="Verdana" panose="020B0604030504040204" pitchFamily="34" charset="0"/>
              </a:rPr>
              <a:t>                 on peut faire :</a:t>
            </a:r>
            <a:endParaRPr lang="fr-FR" altLang="fr-FR" sz="28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5608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33825" y="2878138"/>
            <a:ext cx="404813" cy="549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4133850" y="4340225"/>
            <a:ext cx="16954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15 </a:t>
            </a:r>
            <a:r>
              <a:rPr lang="fr-FR" altLang="fr-FR" sz="1800" b="1" u="sng">
                <a:solidFill>
                  <a:srgbClr val="FF0066"/>
                </a:solidFill>
                <a:latin typeface="Verdana" panose="020B0604030504040204" pitchFamily="34" charset="0"/>
              </a:rPr>
              <a:t>+ 10 – 1</a:t>
            </a:r>
          </a:p>
        </p:txBody>
      </p:sp>
      <p:grpSp>
        <p:nvGrpSpPr>
          <p:cNvPr id="16" name="Groupe 15"/>
          <p:cNvGrpSpPr>
            <a:grpSpLocks/>
          </p:cNvGrpSpPr>
          <p:nvPr/>
        </p:nvGrpSpPr>
        <p:grpSpPr bwMode="auto">
          <a:xfrm>
            <a:off x="4421188" y="4760913"/>
            <a:ext cx="1693862" cy="639762"/>
            <a:chOff x="6277191" y="2084614"/>
            <a:chExt cx="1692805" cy="702980"/>
          </a:xfrm>
        </p:grpSpPr>
        <p:sp>
          <p:nvSpPr>
            <p:cNvPr id="25624" name="Text Box 2"/>
            <p:cNvSpPr txBox="1">
              <a:spLocks noChangeArrowheads="1"/>
            </p:cNvSpPr>
            <p:nvPr/>
          </p:nvSpPr>
          <p:spPr bwMode="auto">
            <a:xfrm>
              <a:off x="6277191" y="2301833"/>
              <a:ext cx="1692805" cy="485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25 – 1 = 24</a:t>
              </a:r>
              <a:endParaRPr lang="fr-FR" altLang="fr-FR" sz="2800">
                <a:solidFill>
                  <a:srgbClr val="FF0066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9" name="Connecteur droit 8"/>
            <p:cNvCxnSpPr/>
            <p:nvPr/>
          </p:nvCxnSpPr>
          <p:spPr>
            <a:xfrm>
              <a:off x="6280364" y="2084614"/>
              <a:ext cx="237976" cy="305264"/>
            </a:xfrm>
            <a:prstGeom prst="line">
              <a:avLst/>
            </a:prstGeom>
            <a:ln>
              <a:solidFill>
                <a:srgbClr val="FF00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flipH="1">
              <a:off x="6518340" y="2084614"/>
              <a:ext cx="352205" cy="305264"/>
            </a:xfrm>
            <a:prstGeom prst="line">
              <a:avLst/>
            </a:prstGeom>
            <a:ln>
              <a:solidFill>
                <a:srgbClr val="FF00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12" name="ZoneTexte 1"/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/>
                <a:ea typeface="ＭＳ Ｐゴシック"/>
                <a:cs typeface="Arial"/>
              </a:rPr>
              <a:t>© BORDAS/SEJER, 2025 – Calcul mental CE2</a:t>
            </a:r>
          </a:p>
        </p:txBody>
      </p:sp>
      <p:pic>
        <p:nvPicPr>
          <p:cNvPr id="25613" name="Imag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Image 2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Imag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17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5621" name="Image 30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2" name="Image 32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3" name="Image 33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18" name="Image 1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Imag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884363"/>
            <a:ext cx="4683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Image 31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3" r="47540"/>
          <a:stretch>
            <a:fillRect/>
          </a:stretch>
        </p:blipFill>
        <p:spPr bwMode="auto">
          <a:xfrm>
            <a:off x="3368675" y="1038225"/>
            <a:ext cx="24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3" y="4130675"/>
            <a:ext cx="1265237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256088"/>
            <a:ext cx="16605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ZoneTexte 1"/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/>
                <a:ea typeface="ＭＳ Ｐゴシック"/>
                <a:cs typeface="Arial"/>
              </a:rPr>
              <a:t>© BORDAS/SEJER, 2025 – Calcul mental CE2</a:t>
            </a:r>
          </a:p>
        </p:txBody>
      </p:sp>
      <p:pic>
        <p:nvPicPr>
          <p:cNvPr id="27655" name="Imag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Image 2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Imag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9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7668" name="Image 30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9" name="Image 32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0" name="Image 33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60" name="Image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Image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8277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Imag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2420938"/>
            <a:ext cx="2628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095750" y="4772025"/>
            <a:ext cx="3230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combien faut-il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ajouter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pour trouver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?</a:t>
            </a: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2160588" y="4102100"/>
            <a:ext cx="20621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 pars de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095750" y="4762500"/>
            <a:ext cx="3232150" cy="669925"/>
          </a:xfrm>
          <a:prstGeom prst="wedgeRectCallout">
            <a:avLst>
              <a:gd name="adj1" fmla="val 57297"/>
              <a:gd name="adj2" fmla="val -25853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1" name="Rectangle à coins arrondis 25"/>
          <p:cNvSpPr/>
          <p:nvPr/>
        </p:nvSpPr>
        <p:spPr bwMode="auto">
          <a:xfrm>
            <a:off x="2160588" y="4102100"/>
            <a:ext cx="2062162" cy="508000"/>
          </a:xfrm>
          <a:prstGeom prst="wedgeRectCallout">
            <a:avLst>
              <a:gd name="adj1" fmla="val -62857"/>
              <a:gd name="adj2" fmla="val 57146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27667" name="Image 31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3" r="47540"/>
          <a:stretch>
            <a:fillRect/>
          </a:stretch>
        </p:blipFill>
        <p:spPr bwMode="auto">
          <a:xfrm>
            <a:off x="3368675" y="1038225"/>
            <a:ext cx="24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sp>
        <p:nvSpPr>
          <p:cNvPr id="29700" name="ZoneTexte 1"/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/>
                <a:ea typeface="ＭＳ Ｐゴシック"/>
                <a:cs typeface="Arial"/>
              </a:rPr>
              <a:t>© BORDAS/SEJER, 2025 – Calcul mental CE2</a:t>
            </a:r>
          </a:p>
        </p:txBody>
      </p:sp>
      <p:pic>
        <p:nvPicPr>
          <p:cNvPr id="29701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Image 2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Imag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5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9710" name="Image 3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1" name="Image 32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2" name="Image 33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06" name="Image 1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Image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8277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Imag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2435225"/>
            <a:ext cx="2646362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Image 31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3" r="47540"/>
          <a:stretch>
            <a:fillRect/>
          </a:stretch>
        </p:blipFill>
        <p:spPr bwMode="auto">
          <a:xfrm>
            <a:off x="3368675" y="1038225"/>
            <a:ext cx="24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Imag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33"/>
          <a:stretch>
            <a:fillRect/>
          </a:stretch>
        </p:blipFill>
        <p:spPr bwMode="auto">
          <a:xfrm>
            <a:off x="788988" y="2382838"/>
            <a:ext cx="13081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Groupe 11"/>
          <p:cNvGrpSpPr>
            <a:grpSpLocks/>
          </p:cNvGrpSpPr>
          <p:nvPr/>
        </p:nvGrpSpPr>
        <p:grpSpPr bwMode="auto">
          <a:xfrm>
            <a:off x="771525" y="3748088"/>
            <a:ext cx="2678113" cy="1674812"/>
            <a:chOff x="1035491" y="3878485"/>
            <a:chExt cx="2024401" cy="1338531"/>
          </a:xfrm>
        </p:grpSpPr>
        <p:sp>
          <p:nvSpPr>
            <p:cNvPr id="46" name="Rectangle à coins arrondis 25"/>
            <p:cNvSpPr/>
            <p:nvPr/>
          </p:nvSpPr>
          <p:spPr bwMode="auto">
            <a:xfrm>
              <a:off x="1035491" y="3884828"/>
              <a:ext cx="2024401" cy="1332188"/>
            </a:xfrm>
            <a:prstGeom prst="wedgeRectCallout">
              <a:avLst>
                <a:gd name="adj1" fmla="val -25386"/>
                <a:gd name="adj2" fmla="val -67907"/>
              </a:avLst>
            </a:prstGeom>
            <a:solidFill>
              <a:schemeClr val="bg1"/>
            </a:solidFill>
            <a:ln w="19050"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31769" name="Text Box 2"/>
            <p:cNvSpPr txBox="1">
              <a:spLocks noChangeArrowheads="1"/>
            </p:cNvSpPr>
            <p:nvPr/>
          </p:nvSpPr>
          <p:spPr bwMode="auto">
            <a:xfrm>
              <a:off x="1041172" y="3878485"/>
              <a:ext cx="2018719" cy="340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Je pars de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15</a:t>
              </a:r>
              <a:endParaRPr lang="fr-FR" altLang="fr-FR" sz="1800">
                <a:solidFill>
                  <a:srgbClr val="FF0066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31749" name="ZoneTexte 37"/>
          <p:cNvSpPr txBox="1">
            <a:spLocks noChangeArrowheads="1"/>
          </p:cNvSpPr>
          <p:nvPr/>
        </p:nvSpPr>
        <p:spPr bwMode="auto">
          <a:xfrm>
            <a:off x="6165850" y="4556125"/>
            <a:ext cx="1096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15</a:t>
            </a:r>
          </a:p>
        </p:txBody>
      </p:sp>
      <p:sp>
        <p:nvSpPr>
          <p:cNvPr id="31750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sp>
        <p:nvSpPr>
          <p:cNvPr id="31751" name="ZoneTexte 1"/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CE2</a:t>
            </a:r>
          </a:p>
        </p:txBody>
      </p:sp>
      <p:pic>
        <p:nvPicPr>
          <p:cNvPr id="31752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Imag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144463"/>
            <a:ext cx="80803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Image 2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Imag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6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31765" name="Image 30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6" name="Image 32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7" name="Image 33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57" name="Image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Image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8277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Imag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2420938"/>
            <a:ext cx="2628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Imag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3556000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Imag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3816350"/>
            <a:ext cx="17827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2" name="Imag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556000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Accolade ouvrante 41"/>
          <p:cNvSpPr/>
          <p:nvPr/>
        </p:nvSpPr>
        <p:spPr>
          <a:xfrm rot="16200000">
            <a:off x="6495257" y="2397919"/>
            <a:ext cx="436562" cy="3778250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1764" name="Image 31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3" r="47540"/>
          <a:stretch>
            <a:fillRect/>
          </a:stretch>
        </p:blipFill>
        <p:spPr bwMode="auto">
          <a:xfrm>
            <a:off x="3368675" y="1038225"/>
            <a:ext cx="24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Imag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33"/>
          <a:stretch>
            <a:fillRect/>
          </a:stretch>
        </p:blipFill>
        <p:spPr bwMode="auto">
          <a:xfrm>
            <a:off x="788988" y="2382838"/>
            <a:ext cx="13081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6" name="Groupe 11"/>
          <p:cNvGrpSpPr>
            <a:grpSpLocks/>
          </p:cNvGrpSpPr>
          <p:nvPr/>
        </p:nvGrpSpPr>
        <p:grpSpPr bwMode="auto">
          <a:xfrm>
            <a:off x="771525" y="3748088"/>
            <a:ext cx="2678113" cy="1674812"/>
            <a:chOff x="1035491" y="3878485"/>
            <a:chExt cx="2024401" cy="1338531"/>
          </a:xfrm>
        </p:grpSpPr>
        <p:sp>
          <p:nvSpPr>
            <p:cNvPr id="46" name="Rectangle à coins arrondis 25"/>
            <p:cNvSpPr/>
            <p:nvPr/>
          </p:nvSpPr>
          <p:spPr bwMode="auto">
            <a:xfrm>
              <a:off x="1035491" y="3884828"/>
              <a:ext cx="2024401" cy="1332188"/>
            </a:xfrm>
            <a:prstGeom prst="wedgeRectCallout">
              <a:avLst>
                <a:gd name="adj1" fmla="val -25386"/>
                <a:gd name="adj2" fmla="val -67907"/>
              </a:avLst>
            </a:prstGeom>
            <a:solidFill>
              <a:schemeClr val="bg1"/>
            </a:solidFill>
            <a:ln w="19050"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33823" name="Text Box 2"/>
            <p:cNvSpPr txBox="1">
              <a:spLocks noChangeArrowheads="1"/>
            </p:cNvSpPr>
            <p:nvPr/>
          </p:nvSpPr>
          <p:spPr bwMode="auto">
            <a:xfrm>
              <a:off x="1041172" y="3878485"/>
              <a:ext cx="2018719" cy="340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Je pars de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15</a:t>
              </a:r>
              <a:endParaRPr lang="fr-FR" altLang="fr-FR" sz="1800">
                <a:solidFill>
                  <a:srgbClr val="FF0066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33797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sp>
        <p:nvSpPr>
          <p:cNvPr id="33798" name="ZoneTexte 1"/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CE2</a:t>
            </a:r>
          </a:p>
        </p:txBody>
      </p:sp>
      <p:pic>
        <p:nvPicPr>
          <p:cNvPr id="33799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Imag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144463"/>
            <a:ext cx="80803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Image 2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Imag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03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33819" name="Image 30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0" name="Image 32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1" name="Image 33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804" name="Image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Image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8277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Imag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2420938"/>
            <a:ext cx="2628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7" name="Imag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3556000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8" name="Imag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3816350"/>
            <a:ext cx="17827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9" name="Imag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556000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0" name="ZoneTexte 37"/>
          <p:cNvSpPr txBox="1">
            <a:spLocks noChangeArrowheads="1"/>
          </p:cNvSpPr>
          <p:nvPr/>
        </p:nvSpPr>
        <p:spPr bwMode="auto">
          <a:xfrm>
            <a:off x="6165850" y="4556125"/>
            <a:ext cx="1096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15 + 5</a:t>
            </a:r>
          </a:p>
        </p:txBody>
      </p:sp>
      <p:pic>
        <p:nvPicPr>
          <p:cNvPr id="33811" name="Image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38274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2" name="Image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88" y="38274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3" name="Image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38274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4" name="Image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38274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5" name="Image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38274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Accolade ouvrante 47"/>
          <p:cNvSpPr/>
          <p:nvPr/>
        </p:nvSpPr>
        <p:spPr>
          <a:xfrm rot="16200000">
            <a:off x="6495257" y="2397919"/>
            <a:ext cx="436562" cy="3778250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817" name="Rectangle 48"/>
          <p:cNvSpPr>
            <a:spLocks noChangeArrowheads="1"/>
          </p:cNvSpPr>
          <p:nvPr/>
        </p:nvSpPr>
        <p:spPr bwMode="auto">
          <a:xfrm>
            <a:off x="755650" y="4079875"/>
            <a:ext cx="268922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et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je compte les unités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qui manquent pour trouver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20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</a:t>
            </a:r>
            <a:endParaRPr lang="fr-FR" altLang="fr-FR" sz="1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33818" name="Image 31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3" r="47540"/>
          <a:stretch>
            <a:fillRect/>
          </a:stretch>
        </p:blipFill>
        <p:spPr bwMode="auto">
          <a:xfrm>
            <a:off x="3368675" y="1038225"/>
            <a:ext cx="24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sp>
        <p:nvSpPr>
          <p:cNvPr id="35844" name="ZoneTexte 1"/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CE2</a:t>
            </a:r>
          </a:p>
        </p:txBody>
      </p:sp>
      <p:pic>
        <p:nvPicPr>
          <p:cNvPr id="35845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144463"/>
            <a:ext cx="80803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Image 2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9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35866" name="Image 30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7" name="Image 32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8" name="Image 33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850" name="Image 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Image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8277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Imag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3556000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Imag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3816350"/>
            <a:ext cx="17827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Imag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556000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5" name="ZoneTexte 37"/>
          <p:cNvSpPr txBox="1">
            <a:spLocks noChangeArrowheads="1"/>
          </p:cNvSpPr>
          <p:nvPr/>
        </p:nvSpPr>
        <p:spPr bwMode="auto">
          <a:xfrm>
            <a:off x="6165850" y="4556125"/>
            <a:ext cx="1096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15 + 5</a:t>
            </a:r>
          </a:p>
        </p:txBody>
      </p:sp>
      <p:pic>
        <p:nvPicPr>
          <p:cNvPr id="35856" name="Imag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38274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7" name="Imag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88" y="38274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8" name="Imag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38274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9" name="Imag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38274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0" name="Imag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38274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Accolade ouvrante 47"/>
          <p:cNvSpPr/>
          <p:nvPr/>
        </p:nvSpPr>
        <p:spPr>
          <a:xfrm rot="16200000">
            <a:off x="6495257" y="2397919"/>
            <a:ext cx="436562" cy="3778250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5862" name="Text Box 2"/>
          <p:cNvSpPr>
            <a:spLocks noChangeArrowheads="1"/>
          </p:cNvSpPr>
          <p:nvPr/>
        </p:nvSpPr>
        <p:spPr bwMode="auto">
          <a:xfrm>
            <a:off x="1130300" y="2998788"/>
            <a:ext cx="2130425" cy="920750"/>
          </a:xfrm>
          <a:prstGeom prst="wedgeRectCallout">
            <a:avLst>
              <a:gd name="adj1" fmla="val -38731"/>
              <a:gd name="adj2" fmla="val 88338"/>
            </a:avLst>
          </a:prstGeom>
          <a:solidFill>
            <a:schemeClr val="bg1"/>
          </a:solidFill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Il manque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5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pour trouver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20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</a:t>
            </a:r>
            <a:endParaRPr lang="fr-FR" altLang="fr-FR" sz="1800" b="1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35863" name="Image 41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4287838"/>
            <a:ext cx="130810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4" name="Imag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2435225"/>
            <a:ext cx="2646362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5" name="Image 31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3" r="47540"/>
          <a:stretch>
            <a:fillRect/>
          </a:stretch>
        </p:blipFill>
        <p:spPr bwMode="auto">
          <a:xfrm>
            <a:off x="3368675" y="1038225"/>
            <a:ext cx="24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ZoneTexte 1"/>
          <p:cNvSpPr txBox="1">
            <a:spLocks noChangeArrowheads="1"/>
          </p:cNvSpPr>
          <p:nvPr/>
        </p:nvSpPr>
        <p:spPr bwMode="auto">
          <a:xfrm>
            <a:off x="5207000" y="6559550"/>
            <a:ext cx="3937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© BORDAS/SEJER, 2022 – Calcul mental CE2</a:t>
            </a:r>
          </a:p>
        </p:txBody>
      </p:sp>
      <p:sp>
        <p:nvSpPr>
          <p:cNvPr id="37892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pic>
        <p:nvPicPr>
          <p:cNvPr id="37893" name="Image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4033838"/>
            <a:ext cx="16605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Imag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144463"/>
            <a:ext cx="80803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Image 2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Imag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8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37905" name="Image 30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6" name="Image 32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7" name="Image 33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899" name="Image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Image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8277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2927350" y="4432300"/>
            <a:ext cx="3343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a une autre idée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pour expliquer la réponse ?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2897188" y="4421188"/>
            <a:ext cx="3373437" cy="669925"/>
          </a:xfrm>
          <a:prstGeom prst="wedgeRectCallout">
            <a:avLst>
              <a:gd name="adj1" fmla="val -61313"/>
              <a:gd name="adj2" fmla="val -19334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7903" name="Imag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2435225"/>
            <a:ext cx="2646362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Image 31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3" r="47540"/>
          <a:stretch>
            <a:fillRect/>
          </a:stretch>
        </p:blipFill>
        <p:spPr bwMode="auto">
          <a:xfrm>
            <a:off x="3368675" y="1038225"/>
            <a:ext cx="24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Quel est le double de 8 ?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4164013"/>
            <a:ext cx="126523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ZoneTexte 1"/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CE2</a:t>
            </a:r>
          </a:p>
        </p:txBody>
      </p:sp>
      <p:pic>
        <p:nvPicPr>
          <p:cNvPr id="39942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Imag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144463"/>
            <a:ext cx="80803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Image 2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Imag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6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39953" name="Image 30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4" name="Image 32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5" name="Image 33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947" name="Image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Imag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90713"/>
            <a:ext cx="4667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Image 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463800"/>
            <a:ext cx="406717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795463" y="3916363"/>
            <a:ext cx="33909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double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d’un nombre, c’est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deux fois 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 nombre.</a:t>
            </a:r>
            <a:endParaRPr lang="fr-FR" altLang="fr-FR" sz="28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Rectangle à coins arrondis 25"/>
          <p:cNvSpPr/>
          <p:nvPr/>
        </p:nvSpPr>
        <p:spPr bwMode="auto">
          <a:xfrm>
            <a:off x="1801813" y="3895725"/>
            <a:ext cx="3373437" cy="719138"/>
          </a:xfrm>
          <a:prstGeom prst="wedgeRectCallout">
            <a:avLst>
              <a:gd name="adj1" fmla="val -58424"/>
              <a:gd name="adj2" fmla="val 55723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39952" name="Image 31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3" r="47540"/>
          <a:stretch>
            <a:fillRect/>
          </a:stretch>
        </p:blipFill>
        <p:spPr bwMode="auto">
          <a:xfrm>
            <a:off x="3368675" y="1038225"/>
            <a:ext cx="24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Trouve dans ta tête ou sur l’ardoise les nombres qui manquent.</a:t>
            </a:r>
          </a:p>
        </p:txBody>
      </p:sp>
      <p:pic>
        <p:nvPicPr>
          <p:cNvPr id="5127" name="Image 2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Image 2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4240213"/>
            <a:ext cx="1265238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Image 2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4195763"/>
            <a:ext cx="16605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ZoneTexte 1"/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sz="1100" dirty="0">
                <a:latin typeface="Arial"/>
                <a:ea typeface="ＭＳ Ｐゴシック"/>
                <a:cs typeface="Arial"/>
              </a:rPr>
              <a:t>© BORDAS/SEJER, 2025 – Calcul mental CE2</a:t>
            </a:r>
          </a:p>
        </p:txBody>
      </p:sp>
      <p:pic>
        <p:nvPicPr>
          <p:cNvPr id="5131" name="Imag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5139" name="Image 30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0" name="Image 31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1" name="Image 32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2" name="Image 33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33" name="Imag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903413"/>
            <a:ext cx="4587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Image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2911475"/>
            <a:ext cx="79200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1700213" y="3844925"/>
            <a:ext cx="22860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Trouve la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règle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qui permet de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passer d’une case à l’autre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28" name="Rectangle à coins arrondis 25"/>
          <p:cNvSpPr/>
          <p:nvPr/>
        </p:nvSpPr>
        <p:spPr bwMode="auto">
          <a:xfrm>
            <a:off x="1700213" y="3844925"/>
            <a:ext cx="2286000" cy="1249363"/>
          </a:xfrm>
          <a:prstGeom prst="wedgeRectCallout">
            <a:avLst>
              <a:gd name="adj1" fmla="val -64412"/>
              <a:gd name="adj2" fmla="val 25486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4156075" y="3932238"/>
            <a:ext cx="300831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Quel est ce calcul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fait passer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6 à 8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puis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8 à 10 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4156075" y="3933825"/>
            <a:ext cx="3008313" cy="1008063"/>
          </a:xfrm>
          <a:prstGeom prst="wedgeRectCallout">
            <a:avLst>
              <a:gd name="adj1" fmla="val 61595"/>
              <a:gd name="adj2" fmla="val 33411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Quel est le double de 8 ?</a:t>
            </a:r>
          </a:p>
        </p:txBody>
      </p:sp>
      <p:sp>
        <p:nvSpPr>
          <p:cNvPr id="41988" name="ZoneTexte 1"/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CE2</a:t>
            </a:r>
          </a:p>
        </p:txBody>
      </p:sp>
      <p:pic>
        <p:nvPicPr>
          <p:cNvPr id="41989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144463"/>
            <a:ext cx="80803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Image 2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93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41998" name="Image 30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9" name="Image 32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00" name="Image 33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994" name="Image 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Imag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90713"/>
            <a:ext cx="4667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Image 1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482850"/>
            <a:ext cx="40386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Image 31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3" r="47540"/>
          <a:stretch>
            <a:fillRect/>
          </a:stretch>
        </p:blipFill>
        <p:spPr bwMode="auto">
          <a:xfrm>
            <a:off x="3368675" y="1038225"/>
            <a:ext cx="24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Quel est le double de 8 ?</a:t>
            </a:r>
          </a:p>
        </p:txBody>
      </p:sp>
      <p:sp>
        <p:nvSpPr>
          <p:cNvPr id="44036" name="ZoneTexte 1"/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CE2</a:t>
            </a:r>
          </a:p>
        </p:txBody>
      </p:sp>
      <p:pic>
        <p:nvPicPr>
          <p:cNvPr id="44037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144463"/>
            <a:ext cx="80803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Image 2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41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44063" name="Image 30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4" name="Image 32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5" name="Image 33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042" name="Image 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Imag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90713"/>
            <a:ext cx="4667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Image 32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5403"/>
          <a:stretch>
            <a:fillRect/>
          </a:stretch>
        </p:blipFill>
        <p:spPr bwMode="auto">
          <a:xfrm>
            <a:off x="461963" y="3455988"/>
            <a:ext cx="17716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à coins arrondis 25"/>
          <p:cNvSpPr/>
          <p:nvPr/>
        </p:nvSpPr>
        <p:spPr bwMode="auto">
          <a:xfrm>
            <a:off x="423863" y="4797425"/>
            <a:ext cx="3732212" cy="792163"/>
          </a:xfrm>
          <a:prstGeom prst="wedgeRectCallout">
            <a:avLst>
              <a:gd name="adj1" fmla="val -26817"/>
              <a:gd name="adj2" fmla="val -76533"/>
            </a:avLst>
          </a:prstGeom>
          <a:solidFill>
            <a:schemeClr val="bg1"/>
          </a:solidFill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rgbClr val="FF00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4046" name="Text Box 2"/>
          <p:cNvSpPr txBox="1">
            <a:spLocks noChangeArrowheads="1"/>
          </p:cNvSpPr>
          <p:nvPr/>
        </p:nvSpPr>
        <p:spPr bwMode="auto">
          <a:xfrm>
            <a:off x="517525" y="4867275"/>
            <a:ext cx="2163763" cy="260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Le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double de 8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,</a:t>
            </a: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576513" y="4865688"/>
            <a:ext cx="15795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20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c’est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8 + 8</a:t>
            </a:r>
            <a:br>
              <a:rPr lang="fr-FR" altLang="fr-FR" sz="800">
                <a:solidFill>
                  <a:srgbClr val="FF0066"/>
                </a:solidFill>
                <a:latin typeface="Comic Sans MS" panose="030F0702030302020204" pitchFamily="66" charset="0"/>
              </a:rPr>
            </a:b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4048" name="Imag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3746500"/>
            <a:ext cx="17827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e 35"/>
          <p:cNvGrpSpPr>
            <a:grpSpLocks/>
          </p:cNvGrpSpPr>
          <p:nvPr/>
        </p:nvGrpSpPr>
        <p:grpSpPr bwMode="auto">
          <a:xfrm>
            <a:off x="5675313" y="3744913"/>
            <a:ext cx="1789112" cy="503237"/>
            <a:chOff x="5348288" y="3921125"/>
            <a:chExt cx="1788370" cy="502446"/>
          </a:xfrm>
        </p:grpSpPr>
        <p:pic>
          <p:nvPicPr>
            <p:cNvPr id="44055" name="Image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8288" y="3921125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6" name="Image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7804" y="3921125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7" name="Image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412" y="3921125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8" name="Image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6598" y="3922713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9" name="Image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158" y="3922713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0" name="Image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8288" y="4182271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1" name="Image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7804" y="4182271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2" name="Image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412" y="4182271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" name="Accolade ouvrante 42"/>
          <p:cNvSpPr/>
          <p:nvPr/>
        </p:nvSpPr>
        <p:spPr>
          <a:xfrm rot="16200000">
            <a:off x="5361781" y="2563019"/>
            <a:ext cx="404813" cy="3800475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4" name="ZoneTexte 36"/>
          <p:cNvSpPr txBox="1">
            <a:spLocks noChangeArrowheads="1"/>
          </p:cNvSpPr>
          <p:nvPr/>
        </p:nvSpPr>
        <p:spPr bwMode="auto">
          <a:xfrm>
            <a:off x="5080000" y="4673600"/>
            <a:ext cx="968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8 + 8</a:t>
            </a:r>
          </a:p>
        </p:txBody>
      </p:sp>
      <p:pic>
        <p:nvPicPr>
          <p:cNvPr id="44052" name="Imag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58"/>
          <a:stretch>
            <a:fillRect/>
          </a:stretch>
        </p:blipFill>
        <p:spPr bwMode="auto">
          <a:xfrm>
            <a:off x="3668713" y="4008438"/>
            <a:ext cx="10556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3" name="Image 1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2463800"/>
            <a:ext cx="406717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4" name="Image 31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3" r="47540"/>
          <a:stretch>
            <a:fillRect/>
          </a:stretch>
        </p:blipFill>
        <p:spPr bwMode="auto">
          <a:xfrm>
            <a:off x="3368675" y="1038225"/>
            <a:ext cx="24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3" grpId="0" animBg="1"/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Quel est le double de 8 ?</a:t>
            </a:r>
          </a:p>
        </p:txBody>
      </p:sp>
      <p:sp>
        <p:nvSpPr>
          <p:cNvPr id="46084" name="ZoneTexte 1"/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CE2</a:t>
            </a:r>
          </a:p>
        </p:txBody>
      </p:sp>
      <p:pic>
        <p:nvPicPr>
          <p:cNvPr id="46085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144463"/>
            <a:ext cx="80803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Image 2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9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46112" name="Image 30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13" name="Image 32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14" name="Image 33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090" name="Image 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Imag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90713"/>
            <a:ext cx="4667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Image 32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5403"/>
          <a:stretch>
            <a:fillRect/>
          </a:stretch>
        </p:blipFill>
        <p:spPr bwMode="auto">
          <a:xfrm>
            <a:off x="461963" y="3455988"/>
            <a:ext cx="17716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à coins arrondis 25"/>
          <p:cNvSpPr/>
          <p:nvPr/>
        </p:nvSpPr>
        <p:spPr bwMode="auto">
          <a:xfrm>
            <a:off x="423863" y="4797425"/>
            <a:ext cx="3732212" cy="792163"/>
          </a:xfrm>
          <a:prstGeom prst="wedgeRectCallout">
            <a:avLst>
              <a:gd name="adj1" fmla="val -26817"/>
              <a:gd name="adj2" fmla="val -76533"/>
            </a:avLst>
          </a:prstGeom>
          <a:solidFill>
            <a:schemeClr val="bg1"/>
          </a:solidFill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rgbClr val="FF00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6094" name="Text Box 2"/>
          <p:cNvSpPr txBox="1">
            <a:spLocks noChangeArrowheads="1"/>
          </p:cNvSpPr>
          <p:nvPr/>
        </p:nvSpPr>
        <p:spPr bwMode="auto">
          <a:xfrm>
            <a:off x="517525" y="4867275"/>
            <a:ext cx="2163763" cy="260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Le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double de 8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,</a:t>
            </a: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46095" name="Text Box 2"/>
          <p:cNvSpPr txBox="1">
            <a:spLocks noChangeArrowheads="1"/>
          </p:cNvSpPr>
          <p:nvPr/>
        </p:nvSpPr>
        <p:spPr bwMode="auto">
          <a:xfrm>
            <a:off x="2576513" y="4865688"/>
            <a:ext cx="15795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20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c’est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8 + 8</a:t>
            </a:r>
            <a:br>
              <a:rPr lang="fr-FR" altLang="fr-FR" sz="800">
                <a:solidFill>
                  <a:srgbClr val="FF0066"/>
                </a:solidFill>
                <a:latin typeface="Comic Sans MS" panose="030F0702030302020204" pitchFamily="66" charset="0"/>
              </a:rPr>
            </a:b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6096" name="Imag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3746500"/>
            <a:ext cx="17827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97" name="Groupe 35"/>
          <p:cNvGrpSpPr>
            <a:grpSpLocks/>
          </p:cNvGrpSpPr>
          <p:nvPr/>
        </p:nvGrpSpPr>
        <p:grpSpPr bwMode="auto">
          <a:xfrm>
            <a:off x="5675313" y="3744913"/>
            <a:ext cx="1789112" cy="503237"/>
            <a:chOff x="5348288" y="3921125"/>
            <a:chExt cx="1788370" cy="502446"/>
          </a:xfrm>
        </p:grpSpPr>
        <p:pic>
          <p:nvPicPr>
            <p:cNvPr id="46104" name="Image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8288" y="3921125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05" name="Image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7804" y="3921125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06" name="Image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412" y="3921125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07" name="Image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6598" y="3922713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08" name="Image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158" y="3922713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09" name="Image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8288" y="4182271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10" name="Image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7804" y="4182271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11" name="Image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412" y="4182271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" name="Accolade ouvrante 42"/>
          <p:cNvSpPr/>
          <p:nvPr/>
        </p:nvSpPr>
        <p:spPr>
          <a:xfrm rot="16200000">
            <a:off x="5361781" y="2563019"/>
            <a:ext cx="404813" cy="3800475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6099" name="ZoneTexte 36"/>
          <p:cNvSpPr txBox="1">
            <a:spLocks noChangeArrowheads="1"/>
          </p:cNvSpPr>
          <p:nvPr/>
        </p:nvSpPr>
        <p:spPr bwMode="auto">
          <a:xfrm>
            <a:off x="5080000" y="4673600"/>
            <a:ext cx="968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8 + 8</a:t>
            </a:r>
          </a:p>
        </p:txBody>
      </p:sp>
      <p:pic>
        <p:nvPicPr>
          <p:cNvPr id="46100" name="Imag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58"/>
          <a:stretch>
            <a:fillRect/>
          </a:stretch>
        </p:blipFill>
        <p:spPr bwMode="auto">
          <a:xfrm>
            <a:off x="3668713" y="4008438"/>
            <a:ext cx="10556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1" name="Text Box 2"/>
          <p:cNvSpPr txBox="1">
            <a:spLocks noChangeArrowheads="1"/>
          </p:cNvSpPr>
          <p:nvPr/>
        </p:nvSpPr>
        <p:spPr bwMode="auto">
          <a:xfrm>
            <a:off x="517525" y="5187950"/>
            <a:ext cx="3586163" cy="333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et aussi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2 x 8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</a:t>
            </a: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6102" name="Image 1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482850"/>
            <a:ext cx="40386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3" name="Image 31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3" r="47540"/>
          <a:stretch>
            <a:fillRect/>
          </a:stretch>
        </p:blipFill>
        <p:spPr bwMode="auto">
          <a:xfrm>
            <a:off x="3368675" y="1038225"/>
            <a:ext cx="24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Image 2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60"/>
          <a:stretch>
            <a:fillRect/>
          </a:stretch>
        </p:blipFill>
        <p:spPr bwMode="auto">
          <a:xfrm>
            <a:off x="411163" y="4408488"/>
            <a:ext cx="1771650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/>
                <a:ea typeface="ＭＳ Ｐゴシック"/>
                <a:cs typeface="Arial"/>
              </a:rPr>
              <a:t>© BORDAS/SEJER, 2025 – Calcul mental CE2</a:t>
            </a:r>
          </a:p>
        </p:txBody>
      </p:sp>
      <p:pic>
        <p:nvPicPr>
          <p:cNvPr id="7175" name="Image 2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7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7187" name="Image 30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8" name="Image 32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9" name="Image 33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8" name="Image 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Imag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903413"/>
            <a:ext cx="4587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Image 1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2911475"/>
            <a:ext cx="79200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668588"/>
            <a:ext cx="734853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3" name="Groupe 1"/>
          <p:cNvGrpSpPr>
            <a:grpSpLocks/>
          </p:cNvGrpSpPr>
          <p:nvPr/>
        </p:nvGrpSpPr>
        <p:grpSpPr bwMode="auto">
          <a:xfrm>
            <a:off x="2360613" y="4333875"/>
            <a:ext cx="2903537" cy="955675"/>
            <a:chOff x="1729092" y="3894027"/>
            <a:chExt cx="2903537" cy="955768"/>
          </a:xfrm>
        </p:grpSpPr>
        <p:sp>
          <p:nvSpPr>
            <p:cNvPr id="7185" name="Text Box 2"/>
            <p:cNvSpPr txBox="1">
              <a:spLocks noChangeArrowheads="1"/>
            </p:cNvSpPr>
            <p:nvPr/>
          </p:nvSpPr>
          <p:spPr bwMode="auto">
            <a:xfrm>
              <a:off x="1729092" y="3894027"/>
              <a:ext cx="2903537" cy="955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J’ai compté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de 2 en 2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,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 en avançant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 !</a:t>
              </a:r>
              <a:endParaRPr lang="fr-FR" altLang="fr-FR" sz="2800">
                <a:solidFill>
                  <a:srgbClr val="FF0066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0" name="Rectangle à coins arrondis 25"/>
            <p:cNvSpPr/>
            <p:nvPr/>
          </p:nvSpPr>
          <p:spPr bwMode="auto">
            <a:xfrm>
              <a:off x="1730679" y="3897202"/>
              <a:ext cx="2901950" cy="952593"/>
            </a:xfrm>
            <a:prstGeom prst="wedgeRectCallout">
              <a:avLst>
                <a:gd name="adj1" fmla="val -60600"/>
                <a:gd name="adj2" fmla="val 20257"/>
              </a:avLst>
            </a:prstGeom>
            <a:noFill/>
            <a:ln w="19050"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  <p:pic>
        <p:nvPicPr>
          <p:cNvPr id="3" name="Image 31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3" r="47540"/>
          <a:stretch>
            <a:fillRect/>
          </a:stretch>
        </p:blipFill>
        <p:spPr bwMode="auto">
          <a:xfrm>
            <a:off x="3368675" y="1038225"/>
            <a:ext cx="24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Trouve dans ta tête ou sur l’ardoise les nombres qui manquent.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5033963" y="3582988"/>
            <a:ext cx="1787525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6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2 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= 8</a:t>
            </a:r>
            <a:b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</a:b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  8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+ 2 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= 10</a:t>
            </a:r>
            <a:b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</a:b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10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+ 2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= 12</a:t>
            </a: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Etc. </a:t>
            </a:r>
            <a:br>
              <a:rPr lang="fr-FR" altLang="fr-FR" sz="800">
                <a:solidFill>
                  <a:srgbClr val="FF0066"/>
                </a:solidFill>
                <a:latin typeface="Comic Sans MS" panose="030F0702030302020204" pitchFamily="66" charset="0"/>
              </a:rPr>
            </a:b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9220" name="ZoneTexte 1"/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/>
                <a:ea typeface="ＭＳ Ｐゴシック"/>
                <a:cs typeface="Arial"/>
              </a:rPr>
              <a:t>© BORDAS/SEJER, 2025 – Calcul mental CE2</a:t>
            </a:r>
          </a:p>
        </p:txBody>
      </p:sp>
      <p:pic>
        <p:nvPicPr>
          <p:cNvPr id="9221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Image 2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mag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5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9234" name="Image 3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Image 32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" name="Image 33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6" name="Image 1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Imag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903413"/>
            <a:ext cx="4587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Image 29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2911475"/>
            <a:ext cx="79200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Imag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668588"/>
            <a:ext cx="734853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à coins arrondis 25"/>
          <p:cNvSpPr/>
          <p:nvPr/>
        </p:nvSpPr>
        <p:spPr bwMode="auto">
          <a:xfrm>
            <a:off x="5033963" y="3582988"/>
            <a:ext cx="1784350" cy="1747837"/>
          </a:xfrm>
          <a:prstGeom prst="wedgeRectCallout">
            <a:avLst>
              <a:gd name="adj1" fmla="val 79040"/>
              <a:gd name="adj2" fmla="val 24123"/>
            </a:avLst>
          </a:prstGeom>
          <a:noFill/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9231" name="Image 27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60"/>
          <a:stretch>
            <a:fillRect/>
          </a:stretch>
        </p:blipFill>
        <p:spPr bwMode="auto">
          <a:xfrm>
            <a:off x="7073900" y="4260850"/>
            <a:ext cx="1583760" cy="234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Image 31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3" r="47540"/>
          <a:stretch>
            <a:fillRect/>
          </a:stretch>
        </p:blipFill>
        <p:spPr bwMode="auto">
          <a:xfrm>
            <a:off x="3368675" y="1038225"/>
            <a:ext cx="24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3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Trouve dans ta tête ou sur l’ardoise les nombres qui manquent.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grpSp>
        <p:nvGrpSpPr>
          <p:cNvPr id="6" name="Groupe 5"/>
          <p:cNvGrpSpPr>
            <a:grpSpLocks/>
          </p:cNvGrpSpPr>
          <p:nvPr/>
        </p:nvGrpSpPr>
        <p:grpSpPr bwMode="auto">
          <a:xfrm>
            <a:off x="414338" y="4098925"/>
            <a:ext cx="3433762" cy="2576513"/>
            <a:chOff x="946059" y="4117369"/>
            <a:chExt cx="3433600" cy="2574666"/>
          </a:xfrm>
        </p:grpSpPr>
        <p:sp>
          <p:nvSpPr>
            <p:cNvPr id="5142" name="Text Box 2"/>
            <p:cNvSpPr txBox="1">
              <a:spLocks noChangeArrowheads="1"/>
            </p:cNvSpPr>
            <p:nvPr/>
          </p:nvSpPr>
          <p:spPr bwMode="auto">
            <a:xfrm>
              <a:off x="2342993" y="4128474"/>
              <a:ext cx="2036666" cy="499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ts val="2000"/>
                </a:spcBef>
                <a:buFontTx/>
                <a:buNone/>
                <a:defRPr/>
              </a:pPr>
              <a:r>
                <a:rPr lang="fr-FR" altLang="fr-FR" sz="1800" dirty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Je pars de </a:t>
              </a:r>
              <a:r>
                <a:rPr lang="fr-FR" altLang="fr-FR" sz="1800" b="1" dirty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15</a:t>
              </a:r>
              <a:r>
                <a:rPr lang="fr-FR" altLang="fr-FR" sz="1800" dirty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…</a:t>
              </a:r>
            </a:p>
          </p:txBody>
        </p:sp>
        <p:pic>
          <p:nvPicPr>
            <p:cNvPr id="11287" name="Image 3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59" y="4117369"/>
              <a:ext cx="1265365" cy="257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3495675" y="4762500"/>
            <a:ext cx="365601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20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et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j’ajoute 9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Quel nombre vais-je trouver ?</a:t>
            </a:r>
            <a:endParaRPr lang="fr-FR" altLang="fr-FR" sz="28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0" name="ZoneTexte 1"/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/>
                <a:ea typeface="ＭＳ Ｐゴシック"/>
                <a:cs typeface="Arial"/>
              </a:rPr>
              <a:t>© BORDAS/SEJER, 2025 – Calcul mental CE2</a:t>
            </a:r>
          </a:p>
        </p:txBody>
      </p:sp>
      <p:pic>
        <p:nvPicPr>
          <p:cNvPr id="11271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Image 2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5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11283" name="Image 30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4" name="Image 32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5" name="Image 33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6" name="Image 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Imag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884363"/>
            <a:ext cx="4683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Imag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427288"/>
            <a:ext cx="246062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3495675" y="4762500"/>
            <a:ext cx="3657600" cy="669925"/>
          </a:xfrm>
          <a:prstGeom prst="wedgeRectCallout">
            <a:avLst>
              <a:gd name="adj1" fmla="val 56582"/>
              <a:gd name="adj2" fmla="val 1445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2" name="Rectangle à coins arrondis 25"/>
          <p:cNvSpPr/>
          <p:nvPr/>
        </p:nvSpPr>
        <p:spPr bwMode="auto">
          <a:xfrm>
            <a:off x="1801813" y="4102100"/>
            <a:ext cx="2046287" cy="508000"/>
          </a:xfrm>
          <a:prstGeom prst="wedgeRectCallout">
            <a:avLst>
              <a:gd name="adj1" fmla="val -62857"/>
              <a:gd name="adj2" fmla="val 57146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11281" name="Image 36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4217988"/>
            <a:ext cx="1514389" cy="238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Image 31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3" r="47540"/>
          <a:stretch>
            <a:fillRect/>
          </a:stretch>
        </p:blipFill>
        <p:spPr bwMode="auto">
          <a:xfrm>
            <a:off x="3368675" y="1038225"/>
            <a:ext cx="24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0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1806575" y="4100513"/>
            <a:ext cx="30702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Trouve une façon astucieuse d’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ajouter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fr-FR" altLang="fr-FR" sz="28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pic>
        <p:nvPicPr>
          <p:cNvPr id="13317" name="Image 3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098925"/>
            <a:ext cx="1265237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ZoneTexte 1"/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/>
                <a:ea typeface="ＭＳ Ｐゴシック"/>
                <a:cs typeface="Arial"/>
              </a:rPr>
              <a:t>© BORDAS/SEJER, 2025 – Calcul mental CE2</a:t>
            </a:r>
          </a:p>
        </p:txBody>
      </p:sp>
      <p:pic>
        <p:nvPicPr>
          <p:cNvPr id="13319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Image 2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3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13332" name="Image 30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3" name="Image 32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4" name="Image 33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24" name="Image 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Imag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884363"/>
            <a:ext cx="4683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Imag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427288"/>
            <a:ext cx="246062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4248150" y="5016500"/>
            <a:ext cx="2905125" cy="415925"/>
          </a:xfrm>
          <a:prstGeom prst="wedgeRectCallout">
            <a:avLst>
              <a:gd name="adj1" fmla="val 56582"/>
              <a:gd name="adj2" fmla="val 1445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2" name="Rectangle à coins arrondis 25"/>
          <p:cNvSpPr/>
          <p:nvPr/>
        </p:nvSpPr>
        <p:spPr bwMode="auto">
          <a:xfrm>
            <a:off x="1801813" y="4102100"/>
            <a:ext cx="3074987" cy="660400"/>
          </a:xfrm>
          <a:prstGeom prst="wedgeRectCallout">
            <a:avLst>
              <a:gd name="adj1" fmla="val -60592"/>
              <a:gd name="adj2" fmla="val 41322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13329" name="Image 36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4217988"/>
            <a:ext cx="1660525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4248150" y="5024438"/>
            <a:ext cx="28892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FontTx/>
              <a:buNone/>
              <a:defRPr/>
            </a:pP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c’est proche de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!</a:t>
            </a:r>
            <a:endParaRPr lang="fr-FR" altLang="fr-FR" sz="28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331" name="Image 31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3" r="47540"/>
          <a:stretch>
            <a:fillRect/>
          </a:stretch>
        </p:blipFill>
        <p:spPr bwMode="auto">
          <a:xfrm>
            <a:off x="3368675" y="1038225"/>
            <a:ext cx="24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33825" y="2878138"/>
            <a:ext cx="404813" cy="549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365" name="ZoneTexte 1"/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/>
                <a:ea typeface="ＭＳ Ｐゴシック"/>
                <a:cs typeface="Arial"/>
              </a:rPr>
              <a:t>© BORDAS/SEJER, 2025 – Calcul mental CE2</a:t>
            </a:r>
          </a:p>
        </p:txBody>
      </p:sp>
      <p:pic>
        <p:nvPicPr>
          <p:cNvPr id="15366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Image 2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Imag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0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15375" name="Image 3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6" name="Image 32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7" name="Image 33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71" name="Image 1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Imag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884363"/>
            <a:ext cx="4683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Image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441575"/>
            <a:ext cx="24622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Image 31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3" r="47540"/>
          <a:stretch>
            <a:fillRect/>
          </a:stretch>
        </p:blipFill>
        <p:spPr bwMode="auto">
          <a:xfrm>
            <a:off x="3368675" y="1038225"/>
            <a:ext cx="24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ZoneTexte 37"/>
          <p:cNvSpPr txBox="1">
            <a:spLocks noChangeArrowheads="1"/>
          </p:cNvSpPr>
          <p:nvPr/>
        </p:nvSpPr>
        <p:spPr bwMode="auto">
          <a:xfrm>
            <a:off x="5943600" y="4808538"/>
            <a:ext cx="1095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15</a:t>
            </a:r>
          </a:p>
        </p:txBody>
      </p:sp>
      <p:sp>
        <p:nvSpPr>
          <p:cNvPr id="17412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33825" y="2878138"/>
            <a:ext cx="404813" cy="549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31" name="Groupe 11"/>
          <p:cNvGrpSpPr>
            <a:grpSpLocks/>
          </p:cNvGrpSpPr>
          <p:nvPr/>
        </p:nvGrpSpPr>
        <p:grpSpPr bwMode="auto">
          <a:xfrm>
            <a:off x="1346200" y="2998788"/>
            <a:ext cx="1954213" cy="1404937"/>
            <a:chOff x="1620838" y="3884613"/>
            <a:chExt cx="1477201" cy="1393825"/>
          </a:xfrm>
        </p:grpSpPr>
        <p:sp>
          <p:nvSpPr>
            <p:cNvPr id="17435" name="Text Box 2"/>
            <p:cNvSpPr txBox="1">
              <a:spLocks noChangeArrowheads="1"/>
            </p:cNvSpPr>
            <p:nvPr/>
          </p:nvSpPr>
          <p:spPr bwMode="auto">
            <a:xfrm>
              <a:off x="1620838" y="3884614"/>
              <a:ext cx="1477201" cy="1393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Je pars de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15</a:t>
              </a:r>
              <a:endParaRPr lang="fr-FR" altLang="fr-FR" sz="1800">
                <a:solidFill>
                  <a:srgbClr val="FF0066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6" name="Rectangle à coins arrondis 25"/>
            <p:cNvSpPr/>
            <p:nvPr/>
          </p:nvSpPr>
          <p:spPr bwMode="auto">
            <a:xfrm>
              <a:off x="1643638" y="3884613"/>
              <a:ext cx="1424400" cy="1332403"/>
            </a:xfrm>
            <a:prstGeom prst="wedgeRectCallout">
              <a:avLst>
                <a:gd name="adj1" fmla="val -38988"/>
                <a:gd name="adj2" fmla="val 75645"/>
              </a:avLst>
            </a:prstGeom>
            <a:noFill/>
            <a:ln w="19050"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  <p:pic>
        <p:nvPicPr>
          <p:cNvPr id="34" name="Imag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4319588"/>
            <a:ext cx="130810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ZoneTexte 1"/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/>
                <a:ea typeface="ＭＳ Ｐゴシック"/>
                <a:cs typeface="Arial"/>
              </a:rPr>
              <a:t>© BORDAS/SEJER, 2025 – Calcul mental CE2</a:t>
            </a:r>
          </a:p>
        </p:txBody>
      </p:sp>
      <p:pic>
        <p:nvPicPr>
          <p:cNvPr id="17417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Image 2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21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17432" name="Image 30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3" name="Image 32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4" name="Image 33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22" name="Image 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Imag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884363"/>
            <a:ext cx="4683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Image 60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74"/>
          <a:stretch>
            <a:fillRect/>
          </a:stretch>
        </p:blipFill>
        <p:spPr bwMode="auto">
          <a:xfrm>
            <a:off x="4594225" y="3797300"/>
            <a:ext cx="172878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Imag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427288"/>
            <a:ext cx="246062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Imag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3556000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Image 2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54"/>
          <a:stretch>
            <a:fillRect/>
          </a:stretch>
        </p:blipFill>
        <p:spPr bwMode="auto">
          <a:xfrm>
            <a:off x="6610350" y="3552825"/>
            <a:ext cx="3095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Imag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3556000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Imag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3816350"/>
            <a:ext cx="17827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Accolade ouvrante 52"/>
          <p:cNvSpPr/>
          <p:nvPr/>
        </p:nvSpPr>
        <p:spPr>
          <a:xfrm rot="16200000">
            <a:off x="6273800" y="2638425"/>
            <a:ext cx="436563" cy="3802063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7431" name="Image 31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3" r="47540"/>
          <a:stretch>
            <a:fillRect/>
          </a:stretch>
        </p:blipFill>
        <p:spPr bwMode="auto">
          <a:xfrm>
            <a:off x="3368675" y="1038225"/>
            <a:ext cx="24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ZoneTexte 37"/>
          <p:cNvSpPr txBox="1">
            <a:spLocks noChangeArrowheads="1"/>
          </p:cNvSpPr>
          <p:nvPr/>
        </p:nvSpPr>
        <p:spPr bwMode="auto">
          <a:xfrm>
            <a:off x="5943600" y="4808538"/>
            <a:ext cx="1095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15 + 9</a:t>
            </a:r>
          </a:p>
        </p:txBody>
      </p:sp>
      <p:pic>
        <p:nvPicPr>
          <p:cNvPr id="19460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4071938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4071938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4071938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4071938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38274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38274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0" y="38274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38274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38" y="38274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33825" y="2878138"/>
            <a:ext cx="404813" cy="549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19472" name="Groupe 11"/>
          <p:cNvGrpSpPr>
            <a:grpSpLocks/>
          </p:cNvGrpSpPr>
          <p:nvPr/>
        </p:nvGrpSpPr>
        <p:grpSpPr bwMode="auto">
          <a:xfrm>
            <a:off x="1346200" y="2998788"/>
            <a:ext cx="1954213" cy="1404937"/>
            <a:chOff x="1620838" y="3884613"/>
            <a:chExt cx="1477201" cy="1393825"/>
          </a:xfrm>
        </p:grpSpPr>
        <p:sp>
          <p:nvSpPr>
            <p:cNvPr id="19494" name="Text Box 2"/>
            <p:cNvSpPr txBox="1">
              <a:spLocks noChangeArrowheads="1"/>
            </p:cNvSpPr>
            <p:nvPr/>
          </p:nvSpPr>
          <p:spPr bwMode="auto">
            <a:xfrm>
              <a:off x="1620838" y="3884614"/>
              <a:ext cx="1477201" cy="1393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Je pars de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15</a:t>
              </a:r>
              <a:endParaRPr lang="fr-FR" altLang="fr-FR" sz="1800">
                <a:solidFill>
                  <a:srgbClr val="FF0066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6" name="Rectangle à coins arrondis 25"/>
            <p:cNvSpPr/>
            <p:nvPr/>
          </p:nvSpPr>
          <p:spPr bwMode="auto">
            <a:xfrm>
              <a:off x="1643638" y="3884613"/>
              <a:ext cx="1424400" cy="1332403"/>
            </a:xfrm>
            <a:prstGeom prst="wedgeRectCallout">
              <a:avLst>
                <a:gd name="adj1" fmla="val -38988"/>
                <a:gd name="adj2" fmla="val 75645"/>
              </a:avLst>
            </a:prstGeom>
            <a:noFill/>
            <a:ln w="19050"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  <p:sp>
        <p:nvSpPr>
          <p:cNvPr id="19473" name="Rectangle 7"/>
          <p:cNvSpPr>
            <a:spLocks noChangeArrowheads="1"/>
          </p:cNvSpPr>
          <p:nvPr/>
        </p:nvSpPr>
        <p:spPr bwMode="auto">
          <a:xfrm>
            <a:off x="1376363" y="3352800"/>
            <a:ext cx="1884362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et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j’ajoute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9 unités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</a:t>
            </a:r>
            <a:endParaRPr lang="fr-FR" altLang="fr-FR" sz="1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474" name="Image 3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4319588"/>
            <a:ext cx="130810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5" name="ZoneTexte 1"/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/>
                <a:ea typeface="ＭＳ Ｐゴシック"/>
                <a:cs typeface="Arial"/>
              </a:rPr>
              <a:t>© BORDAS/SEJER, 2025 – Calcul mental CE2</a:t>
            </a:r>
          </a:p>
        </p:txBody>
      </p:sp>
      <p:pic>
        <p:nvPicPr>
          <p:cNvPr id="19476" name="Imag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8" name="Image 2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Imag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80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19491" name="Image 30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2" name="Image 32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3" name="Image 33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81" name="Image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2" name="Imag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884363"/>
            <a:ext cx="4683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3" name="Image 60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74"/>
          <a:stretch>
            <a:fillRect/>
          </a:stretch>
        </p:blipFill>
        <p:spPr bwMode="auto">
          <a:xfrm>
            <a:off x="4594225" y="3797300"/>
            <a:ext cx="172878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4" name="Imag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427288"/>
            <a:ext cx="246062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5" name="Imag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3556000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6" name="Image 2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54"/>
          <a:stretch>
            <a:fillRect/>
          </a:stretch>
        </p:blipFill>
        <p:spPr bwMode="auto">
          <a:xfrm>
            <a:off x="6610350" y="3552825"/>
            <a:ext cx="3095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7" name="Imag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3556000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8" name="Imag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3816350"/>
            <a:ext cx="17827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Accolade ouvrante 52"/>
          <p:cNvSpPr/>
          <p:nvPr/>
        </p:nvSpPr>
        <p:spPr>
          <a:xfrm rot="16200000">
            <a:off x="6273800" y="2638425"/>
            <a:ext cx="436563" cy="3802063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9490" name="Image 31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3" r="47540"/>
          <a:stretch>
            <a:fillRect/>
          </a:stretch>
        </p:blipFill>
        <p:spPr bwMode="auto">
          <a:xfrm>
            <a:off x="3368675" y="1038225"/>
            <a:ext cx="24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3545</TotalTime>
  <Words>571</Words>
  <Application>Microsoft Office PowerPoint</Application>
  <PresentationFormat>Affichage à l'écran (4:3)</PresentationFormat>
  <Paragraphs>130</Paragraphs>
  <Slides>22</Slides>
  <Notes>22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de la version d'évaluation de Office 2004</dc:creator>
  <cp:lastModifiedBy>Attrait.Klervi</cp:lastModifiedBy>
  <cp:revision>277</cp:revision>
  <dcterms:created xsi:type="dcterms:W3CDTF">2020-12-28T16:28:56Z</dcterms:created>
  <dcterms:modified xsi:type="dcterms:W3CDTF">2025-02-11T16:27:41Z</dcterms:modified>
</cp:coreProperties>
</file>