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305" r:id="rId2"/>
    <p:sldId id="312" r:id="rId3"/>
    <p:sldId id="313" r:id="rId4"/>
    <p:sldId id="316" r:id="rId5"/>
    <p:sldId id="319" r:id="rId6"/>
    <p:sldId id="315" r:id="rId7"/>
    <p:sldId id="317" r:id="rId8"/>
    <p:sldId id="320" r:id="rId9"/>
    <p:sldId id="321" r:id="rId10"/>
    <p:sldId id="314" r:id="rId11"/>
  </p:sldIdLst>
  <p:sldSz cx="9144000" cy="6858000" type="screen4x3"/>
  <p:notesSz cx="6858000" cy="9144000"/>
  <p:defaultTextStyle>
    <a:defPPr>
      <a:defRPr lang="fr-FR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enon.Flore" initials="" lastIdx="2" clrIdx="0"/>
  <p:cmAuthor id="2" name="Renon.Flore" initials="R" lastIdx="1" clrIdx="1">
    <p:extLst>
      <p:ext uri="{19B8F6BF-5375-455C-9EA6-DF929625EA0E}">
        <p15:presenceInfo xmlns:p15="http://schemas.microsoft.com/office/powerpoint/2012/main" userId="S-1-5-21-737544064-3160098397-222450227-2289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BEEF4"/>
    <a:srgbClr val="00B0F0"/>
    <a:srgbClr val="D7E4BD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361" autoAdjust="0"/>
  </p:normalViewPr>
  <p:slideViewPr>
    <p:cSldViewPr snapToGrid="0" snapToObjects="1">
      <p:cViewPr varScale="1">
        <p:scale>
          <a:sx n="89" d="100"/>
          <a:sy n="89" d="100"/>
        </p:scale>
        <p:origin x="1020" y="6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DD62CAC3-3DCF-4B62-A4E6-5B231DFD349A}" type="datetime1">
              <a:rPr lang="fr-FR" altLang="fr-FR"/>
              <a:pPr>
                <a:defRPr/>
              </a:pPr>
              <a:t>24/03/2022</a:t>
            </a:fld>
            <a:endParaRPr lang="fr-FR" alt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r-FR" altLang="fr-FR" noProof="0" smtClean="0"/>
              <a:t>Cliquez pour modifier les styles du texte du masque</a:t>
            </a:r>
          </a:p>
          <a:p>
            <a:pPr lvl="1"/>
            <a:r>
              <a:rPr lang="fr-FR" altLang="fr-FR" noProof="0" smtClean="0"/>
              <a:t>Deuxième niveau</a:t>
            </a:r>
          </a:p>
          <a:p>
            <a:pPr lvl="2"/>
            <a:r>
              <a:rPr lang="fr-FR" altLang="fr-FR" noProof="0" smtClean="0"/>
              <a:t>Troisième niveau</a:t>
            </a:r>
          </a:p>
          <a:p>
            <a:pPr lvl="3"/>
            <a:r>
              <a:rPr lang="fr-FR" altLang="fr-FR" noProof="0" smtClean="0"/>
              <a:t>Quatrième niveau</a:t>
            </a:r>
          </a:p>
          <a:p>
            <a:pPr lvl="4"/>
            <a:r>
              <a:rPr lang="fr-FR" alt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DD6929FF-C0F9-45CE-9331-D29EAF4EE823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4" charset="-128"/>
        <a:cs typeface="ＭＳ Ｐゴシック" pitchFamily="4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84AF3D7E-12F8-47D3-8A89-E9CD8025FA74}" type="slidenum">
              <a:rPr lang="fr-FR" altLang="fr-FR" smtClean="0"/>
              <a:pPr>
                <a:spcBef>
                  <a:spcPct val="0"/>
                </a:spcBef>
              </a:pPr>
              <a:t>1</a:t>
            </a:fld>
            <a:endParaRPr lang="fr-FR" altLang="fr-FR" smtClean="0"/>
          </a:p>
        </p:txBody>
      </p:sp>
      <p:sp>
        <p:nvSpPr>
          <p:cNvPr id="4099" name="Text Box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3588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0" name="Text Box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</a:pPr>
            <a:endParaRPr lang="fr-FR" altLang="fr-FR" smtClean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r>
              <a:rPr lang="fr-FR" altLang="fr-FR" smtClean="0"/>
              <a:t>24/08/12</a:t>
            </a:r>
          </a:p>
        </p:txBody>
      </p:sp>
      <p:sp>
        <p:nvSpPr>
          <p:cNvPr id="122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fld id="{F8EFC3D4-89FE-412D-8F45-DB8435C19F22}" type="slidenum">
              <a:rPr lang="fr-FR" altLang="fr-FR" smtClean="0"/>
              <a:pPr>
                <a:spcBef>
                  <a:spcPct val="0"/>
                </a:spcBef>
                <a:buFont typeface="Times New Roman" panose="02020603050405020304" pitchFamily="18" charset="0"/>
                <a:buNone/>
              </a:pPr>
              <a:t>10</a:t>
            </a:fld>
            <a:endParaRPr lang="fr-FR" altLang="fr-FR" smtClean="0"/>
          </a:p>
        </p:txBody>
      </p:sp>
      <p:sp>
        <p:nvSpPr>
          <p:cNvPr id="12292" name="Text Box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3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2084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</a:pPr>
            <a:endParaRPr lang="fr-FR" altLang="fr-FR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r>
              <a:rPr lang="fr-FR" altLang="fr-FR" smtClean="0"/>
              <a:t>24/08/12</a:t>
            </a:r>
          </a:p>
        </p:txBody>
      </p:sp>
      <p:sp>
        <p:nvSpPr>
          <p:cNvPr id="61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fld id="{7A5ED7A9-F8D3-41F5-985F-8BEAF375FAFF}" type="slidenum">
              <a:rPr lang="fr-FR" altLang="fr-FR" smtClean="0"/>
              <a:pPr>
                <a:spcBef>
                  <a:spcPct val="0"/>
                </a:spcBef>
                <a:buFont typeface="Times New Roman" panose="02020603050405020304" pitchFamily="18" charset="0"/>
                <a:buNone/>
              </a:pPr>
              <a:t>2</a:t>
            </a:fld>
            <a:endParaRPr lang="fr-FR" altLang="fr-FR" smtClean="0"/>
          </a:p>
        </p:txBody>
      </p:sp>
      <p:sp>
        <p:nvSpPr>
          <p:cNvPr id="6148" name="Text Box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2084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</a:pPr>
            <a:endParaRPr lang="fr-FR" altLang="fr-FR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r>
              <a:rPr lang="fr-FR" altLang="fr-FR" smtClean="0"/>
              <a:t>24/08/12</a:t>
            </a:r>
          </a:p>
        </p:txBody>
      </p:sp>
      <p:sp>
        <p:nvSpPr>
          <p:cNvPr id="81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fld id="{D68B21FA-F115-478A-8CF5-F618E10F1683}" type="slidenum">
              <a:rPr lang="fr-FR" altLang="fr-FR" smtClean="0"/>
              <a:pPr>
                <a:spcBef>
                  <a:spcPct val="0"/>
                </a:spcBef>
                <a:buFont typeface="Times New Roman" panose="02020603050405020304" pitchFamily="18" charset="0"/>
                <a:buNone/>
              </a:pPr>
              <a:t>3</a:t>
            </a:fld>
            <a:endParaRPr lang="fr-FR" altLang="fr-FR" smtClean="0"/>
          </a:p>
        </p:txBody>
      </p:sp>
      <p:sp>
        <p:nvSpPr>
          <p:cNvPr id="8196" name="Text Box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2084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</a:pPr>
            <a:endParaRPr lang="fr-FR" altLang="fr-FR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r>
              <a:rPr lang="fr-FR" altLang="fr-FR" smtClean="0"/>
              <a:t>24/08/12</a:t>
            </a:r>
          </a:p>
        </p:txBody>
      </p:sp>
      <p:sp>
        <p:nvSpPr>
          <p:cNvPr id="81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fld id="{D68B21FA-F115-478A-8CF5-F618E10F1683}" type="slidenum">
              <a:rPr lang="fr-FR" altLang="fr-FR" smtClean="0"/>
              <a:pPr>
                <a:spcBef>
                  <a:spcPct val="0"/>
                </a:spcBef>
                <a:buFont typeface="Times New Roman" panose="02020603050405020304" pitchFamily="18" charset="0"/>
                <a:buNone/>
              </a:pPr>
              <a:t>4</a:t>
            </a:fld>
            <a:endParaRPr lang="fr-FR" altLang="fr-FR" smtClean="0"/>
          </a:p>
        </p:txBody>
      </p:sp>
      <p:sp>
        <p:nvSpPr>
          <p:cNvPr id="8196" name="Text Box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2084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</a:pPr>
            <a:endParaRPr lang="fr-FR" altLang="fr-FR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596947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r>
              <a:rPr lang="fr-FR" altLang="fr-FR" smtClean="0"/>
              <a:t>24/08/12</a:t>
            </a:r>
          </a:p>
        </p:txBody>
      </p:sp>
      <p:sp>
        <p:nvSpPr>
          <p:cNvPr id="81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fld id="{D68B21FA-F115-478A-8CF5-F618E10F1683}" type="slidenum">
              <a:rPr lang="fr-FR" altLang="fr-FR" smtClean="0"/>
              <a:pPr>
                <a:spcBef>
                  <a:spcPct val="0"/>
                </a:spcBef>
                <a:buFont typeface="Times New Roman" panose="02020603050405020304" pitchFamily="18" charset="0"/>
                <a:buNone/>
              </a:pPr>
              <a:t>5</a:t>
            </a:fld>
            <a:endParaRPr lang="fr-FR" altLang="fr-FR" smtClean="0"/>
          </a:p>
        </p:txBody>
      </p:sp>
      <p:sp>
        <p:nvSpPr>
          <p:cNvPr id="8196" name="Text Box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2084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</a:pPr>
            <a:endParaRPr lang="fr-FR" altLang="fr-FR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795789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r>
              <a:rPr lang="fr-FR" altLang="fr-FR" smtClean="0"/>
              <a:t>24/08/12</a:t>
            </a:r>
          </a:p>
        </p:txBody>
      </p:sp>
      <p:sp>
        <p:nvSpPr>
          <p:cNvPr id="102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fld id="{E391571A-2239-467F-94E9-42CF89F45242}" type="slidenum">
              <a:rPr lang="fr-FR" altLang="fr-FR" smtClean="0"/>
              <a:pPr>
                <a:spcBef>
                  <a:spcPct val="0"/>
                </a:spcBef>
                <a:buFont typeface="Times New Roman" panose="02020603050405020304" pitchFamily="18" charset="0"/>
                <a:buNone/>
              </a:pPr>
              <a:t>6</a:t>
            </a:fld>
            <a:endParaRPr lang="fr-FR" altLang="fr-FR" smtClean="0"/>
          </a:p>
        </p:txBody>
      </p:sp>
      <p:sp>
        <p:nvSpPr>
          <p:cNvPr id="10244" name="Text Box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5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2084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</a:pPr>
            <a:endParaRPr lang="fr-FR" altLang="fr-FR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r>
              <a:rPr lang="fr-FR" altLang="fr-FR" smtClean="0"/>
              <a:t>24/08/12</a:t>
            </a:r>
          </a:p>
        </p:txBody>
      </p:sp>
      <p:sp>
        <p:nvSpPr>
          <p:cNvPr id="122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fld id="{F8EFC3D4-89FE-412D-8F45-DB8435C19F22}" type="slidenum">
              <a:rPr lang="fr-FR" altLang="fr-FR" smtClean="0"/>
              <a:pPr>
                <a:spcBef>
                  <a:spcPct val="0"/>
                </a:spcBef>
                <a:buFont typeface="Times New Roman" panose="02020603050405020304" pitchFamily="18" charset="0"/>
                <a:buNone/>
              </a:pPr>
              <a:t>7</a:t>
            </a:fld>
            <a:endParaRPr lang="fr-FR" altLang="fr-FR" smtClean="0"/>
          </a:p>
        </p:txBody>
      </p:sp>
      <p:sp>
        <p:nvSpPr>
          <p:cNvPr id="12292" name="Text Box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3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2084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</a:pPr>
            <a:endParaRPr lang="fr-FR" altLang="fr-FR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221955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r>
              <a:rPr lang="fr-FR" altLang="fr-FR" smtClean="0"/>
              <a:t>24/08/12</a:t>
            </a:r>
          </a:p>
        </p:txBody>
      </p:sp>
      <p:sp>
        <p:nvSpPr>
          <p:cNvPr id="122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fld id="{F8EFC3D4-89FE-412D-8F45-DB8435C19F22}" type="slidenum">
              <a:rPr lang="fr-FR" altLang="fr-FR" smtClean="0"/>
              <a:pPr>
                <a:spcBef>
                  <a:spcPct val="0"/>
                </a:spcBef>
                <a:buFont typeface="Times New Roman" panose="02020603050405020304" pitchFamily="18" charset="0"/>
                <a:buNone/>
              </a:pPr>
              <a:t>8</a:t>
            </a:fld>
            <a:endParaRPr lang="fr-FR" altLang="fr-FR" smtClean="0"/>
          </a:p>
        </p:txBody>
      </p:sp>
      <p:sp>
        <p:nvSpPr>
          <p:cNvPr id="12292" name="Text Box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3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2084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</a:pPr>
            <a:endParaRPr lang="fr-FR" altLang="fr-FR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969540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r>
              <a:rPr lang="fr-FR" altLang="fr-FR" smtClean="0"/>
              <a:t>24/08/12</a:t>
            </a:r>
          </a:p>
        </p:txBody>
      </p:sp>
      <p:sp>
        <p:nvSpPr>
          <p:cNvPr id="122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fld id="{F8EFC3D4-89FE-412D-8F45-DB8435C19F22}" type="slidenum">
              <a:rPr lang="fr-FR" altLang="fr-FR" smtClean="0"/>
              <a:pPr>
                <a:spcBef>
                  <a:spcPct val="0"/>
                </a:spcBef>
                <a:buFont typeface="Times New Roman" panose="02020603050405020304" pitchFamily="18" charset="0"/>
                <a:buNone/>
              </a:pPr>
              <a:t>9</a:t>
            </a:fld>
            <a:endParaRPr lang="fr-FR" altLang="fr-FR" smtClean="0"/>
          </a:p>
        </p:txBody>
      </p:sp>
      <p:sp>
        <p:nvSpPr>
          <p:cNvPr id="12292" name="Text Box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3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2084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</a:pPr>
            <a:endParaRPr lang="fr-FR" altLang="fr-FR" dirty="0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631320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995150-38AB-4C87-B934-63A73C83D760}" type="datetime1">
              <a:rPr lang="fr-FR" altLang="fr-FR"/>
              <a:pPr>
                <a:defRPr/>
              </a:pPr>
              <a:t>24/03/2022</a:t>
            </a:fld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F37315-6B2B-480C-82E4-329FDBD5A755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33644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5C886-2811-421F-B8FA-B7684D473310}" type="datetime1">
              <a:rPr lang="fr-FR" altLang="fr-FR"/>
              <a:pPr>
                <a:defRPr/>
              </a:pPr>
              <a:t>24/03/2022</a:t>
            </a:fld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C6DE61-2703-4D1B-B2B3-E044EC17EA50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035288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C179B-6905-4B93-97D5-1C936D52AB6E}" type="datetime1">
              <a:rPr lang="fr-FR" altLang="fr-FR"/>
              <a:pPr>
                <a:defRPr/>
              </a:pPr>
              <a:t>24/03/2022</a:t>
            </a:fld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1BF681-667D-4D04-AEA9-F5D3C835A4B9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988791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8B3A9C-BE46-4225-A8F8-49C2B42B9A04}" type="datetime1">
              <a:rPr lang="fr-FR" altLang="fr-FR"/>
              <a:pPr>
                <a:defRPr/>
              </a:pPr>
              <a:t>24/03/2022</a:t>
            </a:fld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23F1A1-339B-4C0A-BC1E-CFC0B6B5CDE5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017709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B4DC00-64C8-4EB0-8757-95F6FFA452BD}" type="datetime1">
              <a:rPr lang="fr-FR" altLang="fr-FR"/>
              <a:pPr>
                <a:defRPr/>
              </a:pPr>
              <a:t>24/03/2022</a:t>
            </a:fld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40A8CE-93E4-4522-B09B-47649A226098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523592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E532F3-8BB0-4F36-836F-0EB827F7635A}" type="datetime1">
              <a:rPr lang="fr-FR" altLang="fr-FR"/>
              <a:pPr>
                <a:defRPr/>
              </a:pPr>
              <a:t>24/03/2022</a:t>
            </a:fld>
            <a:endParaRPr lang="fr-FR" alt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27A423-EEA0-4F9E-B30B-640D55FF6DB4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809433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9F74CC-F6A0-4794-84BC-AB55DC2C4C91}" type="datetime1">
              <a:rPr lang="fr-FR" altLang="fr-FR"/>
              <a:pPr>
                <a:defRPr/>
              </a:pPr>
              <a:t>24/03/2022</a:t>
            </a:fld>
            <a:endParaRPr lang="fr-FR" alt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B4ACE5-617C-4E54-BAA2-7B3C61355892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41144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7A053-FECB-4DCC-95B3-26BCA79902C0}" type="datetime1">
              <a:rPr lang="fr-FR" altLang="fr-FR"/>
              <a:pPr>
                <a:defRPr/>
              </a:pPr>
              <a:t>24/03/2022</a:t>
            </a:fld>
            <a:endParaRPr lang="fr-FR" alt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75B759-8700-4886-975B-BB309EFAFEC2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705882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397E03-B253-4D39-8348-28C83DE9B26A}" type="datetime1">
              <a:rPr lang="fr-FR" altLang="fr-FR"/>
              <a:pPr>
                <a:defRPr/>
              </a:pPr>
              <a:t>24/03/2022</a:t>
            </a:fld>
            <a:endParaRPr lang="fr-FR" alt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3F9741-5051-44B1-8F39-65A23B3EB8F1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772615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BCA772-E2B8-491C-B15E-186CDCECC027}" type="datetime1">
              <a:rPr lang="fr-FR" altLang="fr-FR"/>
              <a:pPr>
                <a:defRPr/>
              </a:pPr>
              <a:t>24/03/2022</a:t>
            </a:fld>
            <a:endParaRPr lang="fr-FR" alt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961A08-BE00-4EDD-8668-4644E2C92DF3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543406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FFF503-49FE-42E7-B1C2-BEC8259805DE}" type="datetime1">
              <a:rPr lang="fr-FR" altLang="fr-FR"/>
              <a:pPr>
                <a:defRPr/>
              </a:pPr>
              <a:t>24/03/2022</a:t>
            </a:fld>
            <a:endParaRPr lang="fr-FR" alt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80C58A-2291-4DC9-8D81-197BE99DDB92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426105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et modifiez le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9B9F78A-1DF6-4DEE-9BE0-FFDFDE7C8696}" type="datetime1">
              <a:rPr lang="fr-FR" altLang="fr-FR"/>
              <a:pPr>
                <a:defRPr/>
              </a:pPr>
              <a:t>24/03/2022</a:t>
            </a:fld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6E3A33D-E184-48D8-A8E5-6C877C7E134D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4" charset="-128"/>
          <a:cs typeface="ＭＳ Ｐゴシック" pitchFamily="4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" charset="0"/>
          <a:ea typeface="ＭＳ Ｐゴシック" pitchFamily="4" charset="-128"/>
          <a:cs typeface="ＭＳ Ｐゴシック" pitchFamily="4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" charset="0"/>
          <a:ea typeface="ＭＳ Ｐゴシック" pitchFamily="4" charset="-128"/>
          <a:cs typeface="ＭＳ Ｐゴシック" pitchFamily="4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" charset="0"/>
          <a:ea typeface="ＭＳ Ｐゴシック" pitchFamily="4" charset="-128"/>
          <a:cs typeface="ＭＳ Ｐゴシック" pitchFamily="4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" charset="0"/>
          <a:ea typeface="ＭＳ Ｐゴシック" pitchFamily="4" charset="-128"/>
          <a:cs typeface="ＭＳ Ｐゴシック" pitchFamily="4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" charset="0"/>
          <a:ea typeface="ＭＳ Ｐゴシック" pitchFamily="4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" charset="0"/>
          <a:ea typeface="ＭＳ Ｐゴシック" pitchFamily="4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" charset="0"/>
          <a:ea typeface="ＭＳ Ｐゴシック" pitchFamily="4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" charset="0"/>
          <a:ea typeface="ＭＳ Ｐゴシック" pitchFamily="4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pitchFamily="4" charset="-128"/>
          <a:cs typeface="ＭＳ Ｐゴシック" pitchFamily="4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pitchFamily="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pitchFamily="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pitchFamily="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pitchFamily="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image" Target="../media/image7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image" Target="../media/image7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550" y="-20638"/>
            <a:ext cx="9448800" cy="78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8" name="Text Box 1"/>
          <p:cNvSpPr txBox="1">
            <a:spLocks noChangeArrowheads="1"/>
          </p:cNvSpPr>
          <p:nvPr/>
        </p:nvSpPr>
        <p:spPr bwMode="auto">
          <a:xfrm>
            <a:off x="3175" y="2300750"/>
            <a:ext cx="9140825" cy="145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2945" tIns="137480" rIns="82945" bIns="41473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r>
              <a:rPr lang="fr-FR" altLang="fr-FR" sz="6000" b="1" dirty="0" smtClean="0">
                <a:solidFill>
                  <a:schemeClr val="accent5"/>
                </a:solidFill>
                <a:latin typeface="Calibri" panose="020F0502020204030204" pitchFamily="34" charset="0"/>
              </a:rPr>
              <a:t>Les règles</a:t>
            </a:r>
          </a:p>
          <a:p>
            <a:pPr algn="ctr" eaLnBrk="1" hangingPunct="1">
              <a:defRPr/>
            </a:pPr>
            <a:r>
              <a:rPr lang="fr-FR" altLang="fr-FR" sz="6000" b="1" dirty="0" smtClean="0">
                <a:solidFill>
                  <a:schemeClr val="accent5"/>
                </a:solidFill>
                <a:latin typeface="Calibri" panose="020F0502020204030204" pitchFamily="34" charset="0"/>
              </a:rPr>
              <a:t>des jeux de calcul mental</a:t>
            </a:r>
            <a:endParaRPr lang="fr-FR" altLang="fr-FR" sz="2800" dirty="0" smtClean="0">
              <a:latin typeface="Calibri" panose="020F0502020204030204" pitchFamily="34" charset="0"/>
            </a:endParaRPr>
          </a:p>
        </p:txBody>
      </p:sp>
      <p:sp>
        <p:nvSpPr>
          <p:cNvPr id="3075" name="ZoneTexte 1"/>
          <p:cNvSpPr txBox="1">
            <a:spLocks noChangeArrowheads="1"/>
          </p:cNvSpPr>
          <p:nvPr/>
        </p:nvSpPr>
        <p:spPr bwMode="auto">
          <a:xfrm>
            <a:off x="5984161" y="6594824"/>
            <a:ext cx="3159839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100" dirty="0">
                <a:latin typeface="Arial" panose="020B0604020202020204" pitchFamily="34" charset="0"/>
              </a:rPr>
              <a:t>© BORDAS/SEJER, 2022 – Calcul mental CM2</a:t>
            </a:r>
          </a:p>
        </p:txBody>
      </p:sp>
      <p:pic>
        <p:nvPicPr>
          <p:cNvPr id="3077" name="Image 1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" y="519113"/>
            <a:ext cx="3281363" cy="814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06295" y="157384"/>
            <a:ext cx="1521818" cy="2160000"/>
          </a:xfrm>
          <a:prstGeom prst="rect">
            <a:avLst/>
          </a:prstGeom>
        </p:spPr>
      </p:pic>
      <p:sp>
        <p:nvSpPr>
          <p:cNvPr id="9" name="ZoneTexte 8"/>
          <p:cNvSpPr txBox="1">
            <a:spLocks noChangeArrowheads="1"/>
          </p:cNvSpPr>
          <p:nvPr/>
        </p:nvSpPr>
        <p:spPr bwMode="auto">
          <a:xfrm>
            <a:off x="1680397" y="4277889"/>
            <a:ext cx="5776856" cy="442674"/>
          </a:xfrm>
          <a:prstGeom prst="roundRect">
            <a:avLst/>
          </a:prstGeom>
          <a:solidFill>
            <a:schemeClr val="accent5"/>
          </a:solidFill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fr-FR" altLang="fr-FR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LE COMPTE EST BON avec					</a:t>
            </a:r>
          </a:p>
        </p:txBody>
      </p:sp>
      <p:pic>
        <p:nvPicPr>
          <p:cNvPr id="10" name="Image 9" descr="Mathador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6755" y="4081610"/>
            <a:ext cx="1738276" cy="7716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over dir="d"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550" y="-20638"/>
            <a:ext cx="9448800" cy="78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Image 1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22263" y="2471051"/>
            <a:ext cx="8384191" cy="3916109"/>
          </a:xfrm>
          <a:prstGeom prst="rect">
            <a:avLst/>
          </a:prstGeom>
        </p:spPr>
      </p:pic>
      <p:sp>
        <p:nvSpPr>
          <p:cNvPr id="5128" name="ZoneTexte 6"/>
          <p:cNvSpPr txBox="1">
            <a:spLocks noChangeArrowheads="1"/>
          </p:cNvSpPr>
          <p:nvPr/>
        </p:nvSpPr>
        <p:spPr bwMode="auto">
          <a:xfrm>
            <a:off x="95250" y="712788"/>
            <a:ext cx="2882900" cy="442912"/>
          </a:xfrm>
          <a:prstGeom prst="roundRect">
            <a:avLst/>
          </a:prstGeom>
          <a:solidFill>
            <a:schemeClr val="accent5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fr-FR" altLang="fr-FR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LE COMPTE EST BON</a:t>
            </a:r>
          </a:p>
        </p:txBody>
      </p:sp>
      <p:pic>
        <p:nvPicPr>
          <p:cNvPr id="11273" name="Image 1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3175"/>
            <a:ext cx="1927225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Image 1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191455" y="129290"/>
            <a:ext cx="844609" cy="1198800"/>
          </a:xfrm>
          <a:prstGeom prst="rect">
            <a:avLst/>
          </a:prstGeom>
        </p:spPr>
      </p:pic>
      <p:grpSp>
        <p:nvGrpSpPr>
          <p:cNvPr id="9" name="Groupe 8"/>
          <p:cNvGrpSpPr/>
          <p:nvPr/>
        </p:nvGrpSpPr>
        <p:grpSpPr>
          <a:xfrm>
            <a:off x="3431409" y="485554"/>
            <a:ext cx="4349888" cy="2539658"/>
            <a:chOff x="3431409" y="485554"/>
            <a:chExt cx="4349888" cy="2539658"/>
          </a:xfrm>
        </p:grpSpPr>
        <p:sp>
          <p:nvSpPr>
            <p:cNvPr id="10" name="Rectangle 9"/>
            <p:cNvSpPr/>
            <p:nvPr/>
          </p:nvSpPr>
          <p:spPr bwMode="auto">
            <a:xfrm>
              <a:off x="4931540" y="709916"/>
              <a:ext cx="2823817" cy="730318"/>
            </a:xfrm>
            <a:prstGeom prst="wedgeRectCallout">
              <a:avLst>
                <a:gd name="adj1" fmla="val -60844"/>
                <a:gd name="adj2" fmla="val 8300"/>
              </a:avLst>
            </a:prstGeom>
            <a:solidFill>
              <a:schemeClr val="bg1"/>
            </a:solidFill>
            <a:ln w="19050">
              <a:solidFill>
                <a:schemeClr val="accent5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1" name="Rectangle 1"/>
            <p:cNvSpPr>
              <a:spLocks noChangeArrowheads="1"/>
            </p:cNvSpPr>
            <p:nvPr/>
          </p:nvSpPr>
          <p:spPr bwMode="auto">
            <a:xfrm>
              <a:off x="4957480" y="737156"/>
              <a:ext cx="2823817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Qui a trouvé</a:t>
              </a:r>
              <a:b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</a:b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une autre solution </a:t>
              </a:r>
              <a:r>
                <a:rPr lang="fr-FR" altLang="fr-FR" sz="1800" dirty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?</a:t>
              </a:r>
              <a:endParaRPr lang="fr-FR" altLang="fr-FR" sz="1800" dirty="0" smtClean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pic>
          <p:nvPicPr>
            <p:cNvPr id="12" name="Image 11"/>
            <p:cNvPicPr>
              <a:picLocks noChangeAspect="1"/>
            </p:cNvPicPr>
            <p:nvPr/>
          </p:nvPicPr>
          <p:blipFill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3431409" y="485554"/>
              <a:ext cx="1500131" cy="2539658"/>
            </a:xfrm>
            <a:prstGeom prst="rect">
              <a:avLst/>
            </a:prstGeom>
          </p:spPr>
        </p:pic>
      </p:grpSp>
      <p:sp>
        <p:nvSpPr>
          <p:cNvPr id="13" name="ZoneTexte 1"/>
          <p:cNvSpPr txBox="1">
            <a:spLocks noChangeArrowheads="1"/>
          </p:cNvSpPr>
          <p:nvPr/>
        </p:nvSpPr>
        <p:spPr bwMode="auto">
          <a:xfrm>
            <a:off x="5984161" y="6594824"/>
            <a:ext cx="3159839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100" dirty="0">
                <a:latin typeface="Arial" panose="020B0604020202020204" pitchFamily="34" charset="0"/>
              </a:rPr>
              <a:t>© BORDAS/SEJER, 2022 – Calcul mental CM2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Imag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550" y="-20638"/>
            <a:ext cx="9448800" cy="78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1233"/>
          <a:stretch/>
        </p:blipFill>
        <p:spPr>
          <a:xfrm>
            <a:off x="390519" y="1060939"/>
            <a:ext cx="8356611" cy="3899673"/>
          </a:xfrm>
          <a:prstGeom prst="rect">
            <a:avLst/>
          </a:prstGeom>
        </p:spPr>
      </p:pic>
      <p:sp>
        <p:nvSpPr>
          <p:cNvPr id="5128" name="ZoneTexte 6"/>
          <p:cNvSpPr txBox="1">
            <a:spLocks noChangeArrowheads="1"/>
          </p:cNvSpPr>
          <p:nvPr/>
        </p:nvSpPr>
        <p:spPr bwMode="auto">
          <a:xfrm>
            <a:off x="95250" y="712788"/>
            <a:ext cx="2882900" cy="442912"/>
          </a:xfrm>
          <a:prstGeom prst="roundRect">
            <a:avLst/>
          </a:prstGeom>
          <a:solidFill>
            <a:schemeClr val="accent5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fr-FR" altLang="fr-FR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LE COMPTE EST BON</a:t>
            </a:r>
          </a:p>
        </p:txBody>
      </p:sp>
      <p:pic>
        <p:nvPicPr>
          <p:cNvPr id="5126" name="Image 1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3175"/>
            <a:ext cx="1927225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Image 1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191455" y="129290"/>
            <a:ext cx="844609" cy="1198800"/>
          </a:xfrm>
          <a:prstGeom prst="rect">
            <a:avLst/>
          </a:prstGeom>
        </p:spPr>
      </p:pic>
      <p:grpSp>
        <p:nvGrpSpPr>
          <p:cNvPr id="3" name="Groupe 2"/>
          <p:cNvGrpSpPr/>
          <p:nvPr/>
        </p:nvGrpSpPr>
        <p:grpSpPr>
          <a:xfrm>
            <a:off x="25400" y="4318342"/>
            <a:ext cx="4876692" cy="2539658"/>
            <a:chOff x="25400" y="4318342"/>
            <a:chExt cx="4876692" cy="2539658"/>
          </a:xfrm>
        </p:grpSpPr>
        <p:sp>
          <p:nvSpPr>
            <p:cNvPr id="5142" name="Text Box 2"/>
            <p:cNvSpPr txBox="1">
              <a:spLocks noChangeArrowheads="1"/>
            </p:cNvSpPr>
            <p:nvPr/>
          </p:nvSpPr>
          <p:spPr bwMode="auto">
            <a:xfrm>
              <a:off x="1819514" y="5218743"/>
              <a:ext cx="3022600" cy="1082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ts val="2000"/>
                </a:spcBef>
                <a:buFontTx/>
                <a:buNone/>
                <a:defRPr/>
              </a:pP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Tu peux faire </a:t>
              </a:r>
              <a:r>
                <a:rPr lang="fr-FR" altLang="fr-FR" sz="1800" b="1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toutes les opérations que tu veux</a:t>
              </a: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 !</a:t>
              </a:r>
            </a:p>
            <a:p>
              <a:pPr algn="ctr" eaLnBrk="1" hangingPunct="1">
                <a:spcBef>
                  <a:spcPts val="2000"/>
                </a:spcBef>
                <a:buFontTx/>
                <a:buNone/>
                <a:defRPr/>
              </a:pPr>
              <a:r>
                <a:rPr lang="fr-FR" altLang="fr-FR" sz="800" dirty="0" smtClean="0">
                  <a:solidFill>
                    <a:srgbClr val="FF0066"/>
                  </a:solidFill>
                  <a:latin typeface="Comic Sans MS" panose="030F0702030302020204" pitchFamily="66" charset="0"/>
                </a:rPr>
                <a:t/>
              </a:r>
              <a:br>
                <a:rPr lang="fr-FR" altLang="fr-FR" sz="800" dirty="0" smtClean="0">
                  <a:solidFill>
                    <a:srgbClr val="FF0066"/>
                  </a:solidFill>
                  <a:latin typeface="Comic Sans MS" panose="030F0702030302020204" pitchFamily="66" charset="0"/>
                </a:rPr>
              </a:br>
              <a:endParaRPr lang="fr-FR" altLang="fr-FR" sz="2800" dirty="0" smtClean="0">
                <a:solidFill>
                  <a:srgbClr val="FF0066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6" name="Rectangle à coins arrondis 25"/>
            <p:cNvSpPr/>
            <p:nvPr/>
          </p:nvSpPr>
          <p:spPr bwMode="auto">
            <a:xfrm>
              <a:off x="1860442" y="5136009"/>
              <a:ext cx="3041650" cy="1114425"/>
            </a:xfrm>
            <a:prstGeom prst="wedgeRectCallout">
              <a:avLst>
                <a:gd name="adj1" fmla="val -61249"/>
                <a:gd name="adj2" fmla="val -38857"/>
              </a:avLst>
            </a:prstGeom>
            <a:noFill/>
            <a:ln w="19050">
              <a:solidFill>
                <a:schemeClr val="accent5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fr-FR"/>
            </a:p>
          </p:txBody>
        </p:sp>
        <p:pic>
          <p:nvPicPr>
            <p:cNvPr id="18" name="Image 17"/>
            <p:cNvPicPr>
              <a:picLocks noChangeAspect="1"/>
            </p:cNvPicPr>
            <p:nvPr/>
          </p:nvPicPr>
          <p:blipFill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25400" y="4318342"/>
              <a:ext cx="1500131" cy="2539658"/>
            </a:xfrm>
            <a:prstGeom prst="rect">
              <a:avLst/>
            </a:prstGeom>
          </p:spPr>
        </p:pic>
      </p:grpSp>
      <p:grpSp>
        <p:nvGrpSpPr>
          <p:cNvPr id="4" name="Groupe 3"/>
          <p:cNvGrpSpPr/>
          <p:nvPr/>
        </p:nvGrpSpPr>
        <p:grpSpPr>
          <a:xfrm>
            <a:off x="5510184" y="4060634"/>
            <a:ext cx="3283647" cy="2652903"/>
            <a:chOff x="5510184" y="4060634"/>
            <a:chExt cx="3283647" cy="2652903"/>
          </a:xfrm>
        </p:grpSpPr>
        <p:sp>
          <p:nvSpPr>
            <p:cNvPr id="5134" name="Rectangle 1"/>
            <p:cNvSpPr>
              <a:spLocks noChangeArrowheads="1"/>
            </p:cNvSpPr>
            <p:nvPr/>
          </p:nvSpPr>
          <p:spPr bwMode="auto">
            <a:xfrm>
              <a:off x="5510184" y="5120613"/>
              <a:ext cx="1761021" cy="10772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ts val="0"/>
                </a:spcBef>
                <a:buFontTx/>
                <a:buNone/>
                <a:defRPr/>
              </a:pPr>
              <a:r>
                <a:rPr lang="fr-FR" altLang="fr-FR" b="1" dirty="0">
                  <a:solidFill>
                    <a:schemeClr val="accent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+</a:t>
              </a:r>
              <a:r>
                <a:rPr lang="fr-FR" altLang="fr-FR" b="1" dirty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 </a:t>
              </a:r>
              <a:r>
                <a:rPr lang="fr-FR" altLang="fr-FR" b="1" dirty="0" smtClean="0">
                  <a:solidFill>
                    <a:srgbClr val="7030A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	-</a:t>
              </a:r>
              <a:endParaRPr lang="fr-FR" altLang="fr-FR" b="1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  <a:p>
              <a:pPr eaLnBrk="1" hangingPunct="1">
                <a:spcBef>
                  <a:spcPts val="0"/>
                </a:spcBef>
                <a:buFontTx/>
                <a:buNone/>
                <a:defRPr/>
              </a:pPr>
              <a:r>
                <a:rPr lang="fr-FR" altLang="fr-FR" b="1" dirty="0" smtClean="0">
                  <a:solidFill>
                    <a:srgbClr val="7030A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	</a:t>
              </a:r>
              <a:r>
                <a:rPr lang="fr-FR" altLang="fr-FR" b="1" dirty="0" smtClean="0">
                  <a:solidFill>
                    <a:srgbClr val="00B05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x</a:t>
              </a:r>
              <a:r>
                <a:rPr lang="fr-FR" altLang="fr-FR" b="1" dirty="0">
                  <a:solidFill>
                    <a:srgbClr val="00B05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	</a:t>
              </a:r>
              <a:r>
                <a:rPr lang="fr-FR" altLang="fr-FR" b="1" dirty="0" smtClean="0">
                  <a:solidFill>
                    <a:srgbClr val="00B05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	</a:t>
              </a:r>
              <a:r>
                <a:rPr lang="fr-FR" altLang="fr-FR" b="1" dirty="0" smtClean="0">
                  <a:solidFill>
                    <a:srgbClr val="00B0F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:</a:t>
              </a:r>
              <a:endParaRPr lang="fr-FR" altLang="fr-FR" b="1" dirty="0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5510184" y="5136009"/>
              <a:ext cx="1761022" cy="1114425"/>
            </a:xfrm>
            <a:prstGeom prst="wedgeRectCallout">
              <a:avLst>
                <a:gd name="adj1" fmla="val 69241"/>
                <a:gd name="adj2" fmla="val -40564"/>
              </a:avLst>
            </a:prstGeom>
            <a:noFill/>
            <a:ln w="19050">
              <a:solidFill>
                <a:schemeClr val="accent5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pic>
          <p:nvPicPr>
            <p:cNvPr id="19" name="Image 18"/>
            <p:cNvPicPr>
              <a:picLocks noChangeAspect="1"/>
            </p:cNvPicPr>
            <p:nvPr/>
          </p:nvPicPr>
          <p:blipFill>
            <a:blip r:embed="rId8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7406610" y="4060634"/>
              <a:ext cx="1387221" cy="2652903"/>
            </a:xfrm>
            <a:prstGeom prst="rect">
              <a:avLst/>
            </a:prstGeom>
          </p:spPr>
        </p:pic>
      </p:grpSp>
      <p:sp>
        <p:nvSpPr>
          <p:cNvPr id="17" name="ZoneTexte 1"/>
          <p:cNvSpPr txBox="1">
            <a:spLocks noChangeArrowheads="1"/>
          </p:cNvSpPr>
          <p:nvPr/>
        </p:nvSpPr>
        <p:spPr bwMode="auto">
          <a:xfrm>
            <a:off x="5984161" y="6594824"/>
            <a:ext cx="3159839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100" dirty="0">
                <a:latin typeface="Arial" panose="020B0604020202020204" pitchFamily="34" charset="0"/>
              </a:rPr>
              <a:t>© BORDAS/SEJER, 2022 – Calcul mental CM2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Imag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550" y="-20638"/>
            <a:ext cx="9448800" cy="78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8" name="ZoneTexte 6"/>
          <p:cNvSpPr txBox="1">
            <a:spLocks noChangeArrowheads="1"/>
          </p:cNvSpPr>
          <p:nvPr/>
        </p:nvSpPr>
        <p:spPr bwMode="auto">
          <a:xfrm>
            <a:off x="95250" y="712788"/>
            <a:ext cx="2882900" cy="442912"/>
          </a:xfrm>
          <a:prstGeom prst="roundRect">
            <a:avLst/>
          </a:prstGeom>
          <a:solidFill>
            <a:schemeClr val="accent5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fr-FR" altLang="fr-FR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LE COMPTE EST BON</a:t>
            </a:r>
          </a:p>
        </p:txBody>
      </p:sp>
      <p:sp>
        <p:nvSpPr>
          <p:cNvPr id="16" name="Rectangle à coins arrondis 25"/>
          <p:cNvSpPr/>
          <p:nvPr/>
        </p:nvSpPr>
        <p:spPr bwMode="auto">
          <a:xfrm>
            <a:off x="196209" y="5423211"/>
            <a:ext cx="2652147" cy="741363"/>
          </a:xfrm>
          <a:prstGeom prst="wedgeRectCallout">
            <a:avLst>
              <a:gd name="adj1" fmla="val 46642"/>
              <a:gd name="adj2" fmla="val -77034"/>
            </a:avLst>
          </a:prstGeom>
          <a:solidFill>
            <a:schemeClr val="bg1"/>
          </a:solidFill>
          <a:ln w="19050">
            <a:solidFill>
              <a:schemeClr val="accent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15" name="Text Box 2"/>
          <p:cNvSpPr txBox="1">
            <a:spLocks noChangeArrowheads="1"/>
          </p:cNvSpPr>
          <p:nvPr/>
        </p:nvSpPr>
        <p:spPr bwMode="auto">
          <a:xfrm>
            <a:off x="142530" y="5497472"/>
            <a:ext cx="2652147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ts val="2000"/>
              </a:spcBef>
              <a:buFontTx/>
              <a:buNone/>
              <a:defRPr/>
            </a:pPr>
            <a:r>
              <a:rPr lang="fr-FR" altLang="fr-FR" sz="1800" dirty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Tu n’es </a:t>
            </a:r>
            <a:r>
              <a:rPr lang="fr-FR" altLang="fr-FR" sz="1800" b="1" dirty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pas obligé d’utiliser </a:t>
            </a:r>
            <a:r>
              <a:rPr lang="fr-FR" altLang="fr-FR" sz="1800" b="1" dirty="0" smtClean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les </a:t>
            </a:r>
            <a:r>
              <a:rPr lang="fr-FR" altLang="fr-FR" sz="1800" b="1" dirty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5 </a:t>
            </a:r>
            <a:r>
              <a:rPr lang="fr-FR" altLang="fr-FR" sz="1800" b="1" dirty="0" smtClean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dés</a:t>
            </a:r>
            <a:r>
              <a:rPr lang="fr-FR" altLang="fr-FR" sz="1800" dirty="0" smtClean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  <a:r>
              <a:rPr lang="fr-FR" altLang="fr-FR" sz="800" dirty="0" smtClean="0">
                <a:solidFill>
                  <a:srgbClr val="FF0066"/>
                </a:solidFill>
                <a:latin typeface="Comic Sans MS" panose="030F0702030302020204" pitchFamily="66" charset="0"/>
              </a:rPr>
              <a:t/>
            </a:r>
            <a:br>
              <a:rPr lang="fr-FR" altLang="fr-FR" sz="800" dirty="0" smtClean="0">
                <a:solidFill>
                  <a:srgbClr val="FF0066"/>
                </a:solidFill>
                <a:latin typeface="Comic Sans MS" panose="030F0702030302020204" pitchFamily="66" charset="0"/>
              </a:rPr>
            </a:br>
            <a:endParaRPr lang="fr-FR" altLang="fr-FR" sz="2800" dirty="0" smtClean="0">
              <a:solidFill>
                <a:srgbClr val="FF0066"/>
              </a:solidFill>
              <a:latin typeface="Comic Sans MS" panose="030F0702030302020204" pitchFamily="66" charset="0"/>
            </a:endParaRPr>
          </a:p>
        </p:txBody>
      </p:sp>
      <p:pic>
        <p:nvPicPr>
          <p:cNvPr id="7179" name="Image 1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3175"/>
            <a:ext cx="1927225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Image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91455" y="129290"/>
            <a:ext cx="844609" cy="1198800"/>
          </a:xfrm>
          <a:prstGeom prst="rect">
            <a:avLst/>
          </a:prstGeom>
        </p:spPr>
      </p:pic>
      <p:pic>
        <p:nvPicPr>
          <p:cNvPr id="18" name="Image 17"/>
          <p:cNvPicPr>
            <a:picLocks noChangeAspect="1"/>
          </p:cNvPicPr>
          <p:nvPr/>
        </p:nvPicPr>
        <p:blipFill rotWithShape="1"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1233"/>
          <a:stretch/>
        </p:blipFill>
        <p:spPr>
          <a:xfrm>
            <a:off x="390519" y="1060939"/>
            <a:ext cx="8356611" cy="3899673"/>
          </a:xfrm>
          <a:prstGeom prst="rect">
            <a:avLst/>
          </a:prstGeom>
        </p:spPr>
      </p:pic>
      <p:grpSp>
        <p:nvGrpSpPr>
          <p:cNvPr id="2" name="Groupe 1"/>
          <p:cNvGrpSpPr/>
          <p:nvPr/>
        </p:nvGrpSpPr>
        <p:grpSpPr>
          <a:xfrm>
            <a:off x="4128218" y="4374627"/>
            <a:ext cx="4799304" cy="2539658"/>
            <a:chOff x="4128218" y="4374627"/>
            <a:chExt cx="4799304" cy="2539658"/>
          </a:xfrm>
        </p:grpSpPr>
        <p:grpSp>
          <p:nvGrpSpPr>
            <p:cNvPr id="7181" name="Groupe 3"/>
            <p:cNvGrpSpPr>
              <a:grpSpLocks/>
            </p:cNvGrpSpPr>
            <p:nvPr/>
          </p:nvGrpSpPr>
          <p:grpSpPr bwMode="auto">
            <a:xfrm>
              <a:off x="5844597" y="5117618"/>
              <a:ext cx="3082925" cy="1352550"/>
              <a:chOff x="4020372" y="4511185"/>
              <a:chExt cx="3083072" cy="1352245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4120389" y="4511185"/>
                <a:ext cx="2983055" cy="1352245"/>
              </a:xfrm>
              <a:prstGeom prst="wedgeRectCallout">
                <a:avLst>
                  <a:gd name="adj1" fmla="val -65023"/>
                  <a:gd name="adj2" fmla="val -49600"/>
                </a:avLst>
              </a:prstGeom>
              <a:solidFill>
                <a:schemeClr val="bg1"/>
              </a:solidFill>
              <a:ln w="19050">
                <a:solidFill>
                  <a:schemeClr val="accent5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fr-FR"/>
              </a:p>
            </p:txBody>
          </p:sp>
          <p:sp>
            <p:nvSpPr>
              <p:cNvPr id="13" name="Rectangle 1"/>
              <p:cNvSpPr>
                <a:spLocks noChangeArrowheads="1"/>
              </p:cNvSpPr>
              <p:nvPr/>
            </p:nvSpPr>
            <p:spPr bwMode="auto">
              <a:xfrm>
                <a:off x="4020372" y="4566735"/>
                <a:ext cx="2983054" cy="11998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  <a:defRPr/>
                </a:pPr>
                <a:r>
                  <a:rPr lang="fr-FR" altLang="fr-FR" sz="1800" dirty="0">
                    <a:solidFill>
                      <a:schemeClr val="accent5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Mais tu ne peux </a:t>
                </a:r>
                <a:r>
                  <a:rPr lang="fr-FR" altLang="fr-FR" sz="1800" b="1" dirty="0">
                    <a:solidFill>
                      <a:schemeClr val="accent5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pas utiliser un dé plusieurs fois dans une même solution</a:t>
                </a:r>
                <a:r>
                  <a:rPr lang="fr-FR" altLang="fr-FR" sz="1800" dirty="0">
                    <a:solidFill>
                      <a:schemeClr val="accent5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.</a:t>
                </a:r>
              </a:p>
            </p:txBody>
          </p:sp>
        </p:grpSp>
        <p:pic>
          <p:nvPicPr>
            <p:cNvPr id="19" name="Image 18"/>
            <p:cNvPicPr>
              <a:picLocks noChangeAspect="1"/>
            </p:cNvPicPr>
            <p:nvPr/>
          </p:nvPicPr>
          <p:blipFill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4128218" y="4374627"/>
              <a:ext cx="1500131" cy="2539658"/>
            </a:xfrm>
            <a:prstGeom prst="rect">
              <a:avLst/>
            </a:prstGeom>
          </p:spPr>
        </p:pic>
      </p:grpSp>
      <p:pic>
        <p:nvPicPr>
          <p:cNvPr id="20" name="Image 19"/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740997" y="4258373"/>
            <a:ext cx="1387221" cy="2652903"/>
          </a:xfrm>
          <a:prstGeom prst="rect">
            <a:avLst/>
          </a:prstGeom>
        </p:spPr>
      </p:pic>
      <p:sp>
        <p:nvSpPr>
          <p:cNvPr id="21" name="ZoneTexte 1"/>
          <p:cNvSpPr txBox="1">
            <a:spLocks noChangeArrowheads="1"/>
          </p:cNvSpPr>
          <p:nvPr/>
        </p:nvSpPr>
        <p:spPr bwMode="auto">
          <a:xfrm>
            <a:off x="5984161" y="6594824"/>
            <a:ext cx="3159839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100" dirty="0">
                <a:latin typeface="Arial" panose="020B0604020202020204" pitchFamily="34" charset="0"/>
              </a:rPr>
              <a:t>© BORDAS/SEJER, 2022 – Calcul mental CM2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Imag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550" y="-20638"/>
            <a:ext cx="9448800" cy="78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Image 17"/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1233"/>
          <a:stretch/>
        </p:blipFill>
        <p:spPr>
          <a:xfrm>
            <a:off x="390519" y="1060939"/>
            <a:ext cx="8356611" cy="3899673"/>
          </a:xfrm>
          <a:prstGeom prst="rect">
            <a:avLst/>
          </a:prstGeom>
        </p:spPr>
      </p:pic>
      <p:pic>
        <p:nvPicPr>
          <p:cNvPr id="20" name="Image 19"/>
          <p:cNvPicPr>
            <a:picLocks noChangeAspect="1"/>
          </p:cNvPicPr>
          <p:nvPr/>
        </p:nvPicPr>
        <p:blipFill rotWithShape="1"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59394"/>
          <a:stretch/>
        </p:blipFill>
        <p:spPr>
          <a:xfrm flipH="1">
            <a:off x="25400" y="4345968"/>
            <a:ext cx="1387221" cy="1077243"/>
          </a:xfrm>
          <a:prstGeom prst="rect">
            <a:avLst/>
          </a:prstGeom>
        </p:spPr>
      </p:pic>
      <p:sp>
        <p:nvSpPr>
          <p:cNvPr id="5128" name="ZoneTexte 6"/>
          <p:cNvSpPr txBox="1">
            <a:spLocks noChangeArrowheads="1"/>
          </p:cNvSpPr>
          <p:nvPr/>
        </p:nvSpPr>
        <p:spPr bwMode="auto">
          <a:xfrm>
            <a:off x="95250" y="712788"/>
            <a:ext cx="2882900" cy="442912"/>
          </a:xfrm>
          <a:prstGeom prst="roundRect">
            <a:avLst/>
          </a:prstGeom>
          <a:solidFill>
            <a:schemeClr val="accent5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fr-FR" altLang="fr-FR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LE COMPTE EST BON</a:t>
            </a:r>
          </a:p>
        </p:txBody>
      </p:sp>
      <p:sp>
        <p:nvSpPr>
          <p:cNvPr id="16" name="Rectangle à coins arrondis 25"/>
          <p:cNvSpPr/>
          <p:nvPr/>
        </p:nvSpPr>
        <p:spPr bwMode="auto">
          <a:xfrm>
            <a:off x="196210" y="5423211"/>
            <a:ext cx="4272448" cy="1230252"/>
          </a:xfrm>
          <a:prstGeom prst="wedgeRectCallout">
            <a:avLst>
              <a:gd name="adj1" fmla="val -36036"/>
              <a:gd name="adj2" fmla="val -68324"/>
            </a:avLst>
          </a:prstGeom>
          <a:solidFill>
            <a:schemeClr val="bg1"/>
          </a:solidFill>
          <a:ln w="19050">
            <a:solidFill>
              <a:schemeClr val="accent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15" name="Text Box 2"/>
          <p:cNvSpPr txBox="1">
            <a:spLocks noChangeArrowheads="1"/>
          </p:cNvSpPr>
          <p:nvPr/>
        </p:nvSpPr>
        <p:spPr bwMode="auto">
          <a:xfrm>
            <a:off x="139858" y="5497472"/>
            <a:ext cx="4191510" cy="11559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ts val="2000"/>
              </a:spcBef>
              <a:buNone/>
              <a:defRPr/>
            </a:pPr>
            <a:r>
              <a:rPr lang="fr-FR" altLang="fr-FR" sz="1800" dirty="0" smtClean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Trouve des solutions en </a:t>
            </a:r>
            <a:r>
              <a:rPr lang="fr-FR" altLang="fr-FR" sz="1800" b="1" dirty="0" smtClean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deux étapes </a:t>
            </a:r>
            <a:r>
              <a:rPr lang="fr-FR" altLang="fr-FR" sz="1800" dirty="0" smtClean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de calcul, </a:t>
            </a:r>
            <a:r>
              <a:rPr lang="fr-FR" altLang="fr-FR" sz="1800" dirty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donc </a:t>
            </a:r>
            <a:r>
              <a:rPr lang="fr-FR" altLang="fr-FR" sz="1800" dirty="0" smtClean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utilise </a:t>
            </a:r>
            <a:r>
              <a:rPr lang="fr-FR" altLang="fr-FR" sz="1800" b="1" dirty="0" smtClean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trois </a:t>
            </a:r>
            <a:r>
              <a:rPr lang="fr-FR" altLang="fr-FR" sz="1800" b="1" dirty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nombres </a:t>
            </a:r>
            <a:r>
              <a:rPr lang="fr-FR" altLang="fr-FR" sz="1800" dirty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et </a:t>
            </a:r>
            <a:r>
              <a:rPr lang="fr-FR" altLang="fr-FR" sz="1800" b="1" dirty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deux </a:t>
            </a:r>
            <a:r>
              <a:rPr lang="fr-FR" altLang="fr-FR" sz="1800" b="1" dirty="0" smtClean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opérations</a:t>
            </a:r>
            <a:r>
              <a:rPr lang="fr-FR" altLang="fr-FR" sz="1800" dirty="0" smtClean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…</a:t>
            </a:r>
            <a:endParaRPr lang="fr-FR" altLang="fr-FR" sz="2800" dirty="0">
              <a:solidFill>
                <a:schemeClr val="accent5"/>
              </a:solidFill>
              <a:latin typeface="Comic Sans MS" panose="030F0702030302020204" pitchFamily="66" charset="0"/>
            </a:endParaRPr>
          </a:p>
        </p:txBody>
      </p:sp>
      <p:pic>
        <p:nvPicPr>
          <p:cNvPr id="7179" name="Image 1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3175"/>
            <a:ext cx="1927225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Image 1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91455" y="129290"/>
            <a:ext cx="844609" cy="1198800"/>
          </a:xfrm>
          <a:prstGeom prst="rect">
            <a:avLst/>
          </a:prstGeom>
        </p:spPr>
      </p:pic>
      <p:pic>
        <p:nvPicPr>
          <p:cNvPr id="19" name="Image 18"/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551927" y="4019892"/>
            <a:ext cx="1500131" cy="2539658"/>
          </a:xfrm>
          <a:prstGeom prst="rect">
            <a:avLst/>
          </a:prstGeom>
        </p:spPr>
      </p:pic>
      <p:grpSp>
        <p:nvGrpSpPr>
          <p:cNvPr id="2" name="Groupe 1"/>
          <p:cNvGrpSpPr/>
          <p:nvPr/>
        </p:nvGrpSpPr>
        <p:grpSpPr>
          <a:xfrm>
            <a:off x="4696487" y="4891186"/>
            <a:ext cx="4337527" cy="1668364"/>
            <a:chOff x="2725325" y="4741940"/>
            <a:chExt cx="4337527" cy="1668364"/>
          </a:xfrm>
        </p:grpSpPr>
        <p:sp>
          <p:nvSpPr>
            <p:cNvPr id="14" name="Rectangle 13"/>
            <p:cNvSpPr/>
            <p:nvPr/>
          </p:nvSpPr>
          <p:spPr bwMode="auto">
            <a:xfrm>
              <a:off x="2725325" y="4741940"/>
              <a:ext cx="4337527" cy="1668364"/>
            </a:xfrm>
            <a:prstGeom prst="wedgeRectCallout">
              <a:avLst>
                <a:gd name="adj1" fmla="val -8041"/>
                <a:gd name="adj2" fmla="val -60032"/>
              </a:avLst>
            </a:prstGeom>
            <a:solidFill>
              <a:schemeClr val="bg1"/>
            </a:solidFill>
            <a:ln w="19050">
              <a:solidFill>
                <a:schemeClr val="accent5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3" name="Rectangle 1"/>
            <p:cNvSpPr>
              <a:spLocks noChangeArrowheads="1"/>
            </p:cNvSpPr>
            <p:nvPr/>
          </p:nvSpPr>
          <p:spPr bwMode="auto">
            <a:xfrm>
              <a:off x="2930688" y="4790348"/>
              <a:ext cx="4063063" cy="1554272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… mais </a:t>
              </a:r>
              <a:r>
                <a:rPr lang="fr-FR" altLang="fr-FR" sz="1800" dirty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aussi en </a:t>
              </a:r>
              <a:r>
                <a:rPr lang="fr-FR" altLang="fr-FR" sz="1800" b="1" dirty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trois étapes </a:t>
              </a:r>
              <a:r>
                <a:rPr lang="fr-FR" altLang="fr-FR" sz="1800" dirty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de calcul, donc </a:t>
              </a: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avec </a:t>
              </a:r>
              <a:r>
                <a:rPr lang="fr-FR" altLang="fr-FR" sz="1800" b="1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quatre </a:t>
              </a:r>
              <a:r>
                <a:rPr lang="fr-FR" altLang="fr-FR" sz="1800" b="1" dirty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nombres </a:t>
              </a:r>
              <a:r>
                <a:rPr lang="fr-FR" altLang="fr-FR" sz="1800" dirty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et </a:t>
              </a:r>
              <a:r>
                <a:rPr lang="fr-FR" altLang="fr-FR" sz="1800" b="1" dirty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trois opérations</a:t>
              </a: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.</a:t>
              </a:r>
            </a:p>
            <a:p>
              <a:pPr algn="ctr" eaLnBrk="1" hangingPunct="1">
                <a:spcBef>
                  <a:spcPts val="600"/>
                </a:spcBef>
                <a:buFontTx/>
                <a:buNone/>
                <a:defRPr/>
              </a:pP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Essaye même en </a:t>
              </a:r>
              <a:r>
                <a:rPr lang="fr-FR" altLang="fr-FR" sz="1800" b="1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quatre étapes </a:t>
              </a: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de calcul.</a:t>
              </a:r>
              <a:endParaRPr lang="fr-FR" altLang="fr-FR" sz="1800" dirty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</p:grpSp>
      <p:sp>
        <p:nvSpPr>
          <p:cNvPr id="21" name="ZoneTexte 1"/>
          <p:cNvSpPr txBox="1">
            <a:spLocks noChangeArrowheads="1"/>
          </p:cNvSpPr>
          <p:nvPr/>
        </p:nvSpPr>
        <p:spPr bwMode="auto">
          <a:xfrm>
            <a:off x="5984161" y="6594824"/>
            <a:ext cx="3159839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100" dirty="0">
                <a:latin typeface="Arial" panose="020B0604020202020204" pitchFamily="34" charset="0"/>
              </a:rPr>
              <a:t>© BORDAS/SEJER, 2022 – Calcul mental CM2</a:t>
            </a:r>
          </a:p>
        </p:txBody>
      </p:sp>
    </p:spTree>
    <p:extLst>
      <p:ext uri="{BB962C8B-B14F-4D97-AF65-F5344CB8AC3E}">
        <p14:creationId xmlns:p14="http://schemas.microsoft.com/office/powerpoint/2010/main" val="271090251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Imag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550" y="-20638"/>
            <a:ext cx="9448800" cy="78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Image 17"/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1233"/>
          <a:stretch/>
        </p:blipFill>
        <p:spPr>
          <a:xfrm>
            <a:off x="390519" y="1060939"/>
            <a:ext cx="8356611" cy="3899673"/>
          </a:xfrm>
          <a:prstGeom prst="rect">
            <a:avLst/>
          </a:prstGeom>
        </p:spPr>
      </p:pic>
      <p:sp>
        <p:nvSpPr>
          <p:cNvPr id="5128" name="ZoneTexte 6"/>
          <p:cNvSpPr txBox="1">
            <a:spLocks noChangeArrowheads="1"/>
          </p:cNvSpPr>
          <p:nvPr/>
        </p:nvSpPr>
        <p:spPr bwMode="auto">
          <a:xfrm>
            <a:off x="95250" y="712788"/>
            <a:ext cx="2882900" cy="442912"/>
          </a:xfrm>
          <a:prstGeom prst="roundRect">
            <a:avLst/>
          </a:prstGeom>
          <a:solidFill>
            <a:schemeClr val="accent5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fr-FR" altLang="fr-FR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LE COMPTE EST BON</a:t>
            </a:r>
          </a:p>
        </p:txBody>
      </p:sp>
      <p:grpSp>
        <p:nvGrpSpPr>
          <p:cNvPr id="5" name="Groupe 4"/>
          <p:cNvGrpSpPr/>
          <p:nvPr/>
        </p:nvGrpSpPr>
        <p:grpSpPr>
          <a:xfrm>
            <a:off x="932348" y="3980847"/>
            <a:ext cx="6408251" cy="2578703"/>
            <a:chOff x="932348" y="3980847"/>
            <a:chExt cx="6408251" cy="2578703"/>
          </a:xfrm>
        </p:grpSpPr>
        <p:pic>
          <p:nvPicPr>
            <p:cNvPr id="20" name="Image 19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t="1" b="54259"/>
            <a:stretch/>
          </p:blipFill>
          <p:spPr>
            <a:xfrm flipH="1">
              <a:off x="5397596" y="3980847"/>
              <a:ext cx="1387221" cy="1213453"/>
            </a:xfrm>
            <a:prstGeom prst="rect">
              <a:avLst/>
            </a:prstGeom>
          </p:spPr>
        </p:pic>
        <p:sp>
          <p:nvSpPr>
            <p:cNvPr id="16" name="Rectangle à coins arrondis 25"/>
            <p:cNvSpPr/>
            <p:nvPr/>
          </p:nvSpPr>
          <p:spPr bwMode="auto">
            <a:xfrm>
              <a:off x="932348" y="5193113"/>
              <a:ext cx="6408251" cy="1249958"/>
            </a:xfrm>
            <a:prstGeom prst="wedgeRectCallout">
              <a:avLst>
                <a:gd name="adj1" fmla="val 17367"/>
                <a:gd name="adj2" fmla="val -79110"/>
              </a:avLst>
            </a:prstGeom>
            <a:solidFill>
              <a:schemeClr val="bg1"/>
            </a:solidFill>
            <a:ln w="19050">
              <a:solidFill>
                <a:schemeClr val="accent5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fr-FR"/>
            </a:p>
          </p:txBody>
        </p:sp>
        <p:sp>
          <p:nvSpPr>
            <p:cNvPr id="15" name="Text Box 2"/>
            <p:cNvSpPr txBox="1">
              <a:spLocks noChangeArrowheads="1"/>
            </p:cNvSpPr>
            <p:nvPr/>
          </p:nvSpPr>
          <p:spPr bwMode="auto">
            <a:xfrm>
              <a:off x="932348" y="5193113"/>
              <a:ext cx="6408251" cy="1366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ts val="2000"/>
                </a:spcBef>
                <a:buNone/>
                <a:defRPr/>
              </a:pP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Utilise </a:t>
              </a:r>
              <a:r>
                <a:rPr lang="fr-FR" altLang="fr-FR" sz="1800" b="1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tous les dés</a:t>
              </a:r>
              <a:r>
                <a:rPr lang="fr-FR" altLang="fr-FR" sz="1800" dirty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.</a:t>
              </a:r>
              <a:endParaRPr lang="fr-FR" altLang="fr-FR" sz="2800" dirty="0">
                <a:solidFill>
                  <a:schemeClr val="accent5"/>
                </a:solidFill>
                <a:latin typeface="Comic Sans MS" panose="030F0702030302020204" pitchFamily="66" charset="0"/>
              </a:endParaRPr>
            </a:p>
            <a:p>
              <a:pPr algn="ctr" eaLnBrk="1" hangingPunct="1">
                <a:spcBef>
                  <a:spcPts val="600"/>
                </a:spcBef>
                <a:buFontTx/>
                <a:buNone/>
                <a:defRPr/>
              </a:pP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Ton calcul doit enchaîner une </a:t>
              </a:r>
              <a:r>
                <a:rPr lang="fr-FR" altLang="fr-FR" sz="1800" b="1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addition</a:t>
              </a: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, une </a:t>
              </a:r>
              <a:r>
                <a:rPr lang="fr-FR" altLang="fr-FR" sz="1800" b="1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soustraction</a:t>
              </a: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, une </a:t>
              </a:r>
              <a:r>
                <a:rPr lang="fr-FR" altLang="fr-FR" sz="1800" b="1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multiplication</a:t>
              </a: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 et une </a:t>
              </a:r>
              <a:r>
                <a:rPr lang="fr-FR" altLang="fr-FR" sz="1800" b="1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division</a:t>
              </a: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, </a:t>
              </a:r>
              <a:r>
                <a:rPr lang="fr-FR" altLang="fr-FR" sz="1800" b="1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dans l’ordre que tu veux</a:t>
              </a: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.</a:t>
              </a:r>
              <a:endParaRPr lang="fr-FR" altLang="fr-FR" sz="2800" dirty="0" smtClean="0">
                <a:solidFill>
                  <a:schemeClr val="accent5"/>
                </a:solidFill>
                <a:latin typeface="Comic Sans MS" panose="030F0702030302020204" pitchFamily="66" charset="0"/>
              </a:endParaRPr>
            </a:p>
          </p:txBody>
        </p:sp>
      </p:grpSp>
      <p:pic>
        <p:nvPicPr>
          <p:cNvPr id="7179" name="Image 1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3175"/>
            <a:ext cx="1927225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Image 1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91455" y="129290"/>
            <a:ext cx="844609" cy="1198800"/>
          </a:xfrm>
          <a:prstGeom prst="rect">
            <a:avLst/>
          </a:prstGeom>
        </p:spPr>
      </p:pic>
      <p:pic>
        <p:nvPicPr>
          <p:cNvPr id="19" name="Image 18"/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284686" y="394801"/>
            <a:ext cx="1500131" cy="2539658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auto">
          <a:xfrm>
            <a:off x="4679654" y="1889203"/>
            <a:ext cx="4356409" cy="1859143"/>
          </a:xfrm>
          <a:prstGeom prst="wedgeRectCallout">
            <a:avLst>
              <a:gd name="adj1" fmla="val -18894"/>
              <a:gd name="adj2" fmla="val -63216"/>
            </a:avLst>
          </a:prstGeom>
          <a:solidFill>
            <a:schemeClr val="bg1"/>
          </a:solidFill>
          <a:ln w="19050">
            <a:solidFill>
              <a:schemeClr val="accent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4751216" y="2058750"/>
            <a:ext cx="4284848" cy="1554272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fr-FR" altLang="fr-FR" sz="1800" dirty="0" smtClean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Quand tu te sens prêt(e),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fr-FR" altLang="fr-FR" sz="1800" dirty="0" smtClean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tente le </a:t>
            </a:r>
            <a:r>
              <a:rPr lang="fr-FR" altLang="fr-FR" sz="1800" b="1" dirty="0" smtClean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« coup </a:t>
            </a:r>
            <a:r>
              <a:rPr lang="fr-FR" altLang="fr-FR" sz="1800" b="1" dirty="0" err="1" smtClean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Mathador</a:t>
            </a:r>
            <a:r>
              <a:rPr lang="fr-FR" altLang="fr-FR" sz="1800" b="1" dirty="0" smtClean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 » </a:t>
            </a:r>
            <a:r>
              <a:rPr lang="fr-FR" altLang="fr-FR" sz="1800" dirty="0" smtClean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:</a:t>
            </a:r>
          </a:p>
          <a:p>
            <a:pPr algn="ctr" eaLnBrk="1" hangingPunct="1">
              <a:spcBef>
                <a:spcPts val="600"/>
              </a:spcBef>
              <a:buFontTx/>
              <a:buNone/>
              <a:defRPr/>
            </a:pPr>
            <a:r>
              <a:rPr lang="fr-FR" altLang="fr-FR" sz="1800" dirty="0" smtClean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fabrique un calcul en </a:t>
            </a:r>
            <a:r>
              <a:rPr lang="fr-FR" altLang="fr-FR" sz="1800" b="1" dirty="0" smtClean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quatre étapes</a:t>
            </a:r>
            <a:r>
              <a:rPr lang="fr-FR" altLang="fr-FR" sz="1800" dirty="0" smtClean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avec </a:t>
            </a:r>
            <a:r>
              <a:rPr lang="fr-FR" altLang="fr-FR" sz="1800" b="1" dirty="0" smtClean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chacun </a:t>
            </a:r>
            <a:r>
              <a:rPr lang="fr-FR" altLang="fr-FR" sz="1800" b="1" dirty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des opérateurs</a:t>
            </a:r>
            <a:r>
              <a:rPr lang="fr-FR" altLang="fr-FR" sz="1800" dirty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et </a:t>
            </a:r>
            <a:r>
              <a:rPr lang="fr-FR" altLang="fr-FR" sz="1800" dirty="0" smtClean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les </a:t>
            </a:r>
            <a:r>
              <a:rPr lang="fr-FR" altLang="fr-FR" sz="1800" b="1" dirty="0" smtClean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cinq nombres</a:t>
            </a:r>
            <a:r>
              <a:rPr lang="fr-FR" altLang="fr-FR" sz="1800" dirty="0" smtClean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</a:p>
        </p:txBody>
      </p:sp>
      <p:sp>
        <p:nvSpPr>
          <p:cNvPr id="21" name="ZoneTexte 1"/>
          <p:cNvSpPr txBox="1">
            <a:spLocks noChangeArrowheads="1"/>
          </p:cNvSpPr>
          <p:nvPr/>
        </p:nvSpPr>
        <p:spPr bwMode="auto">
          <a:xfrm>
            <a:off x="5984161" y="6594824"/>
            <a:ext cx="3159839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100" dirty="0">
                <a:latin typeface="Arial" panose="020B0604020202020204" pitchFamily="34" charset="0"/>
              </a:rPr>
              <a:t>© BORDAS/SEJER, 2022 – Calcul mental CM2</a:t>
            </a:r>
          </a:p>
        </p:txBody>
      </p:sp>
    </p:spTree>
    <p:extLst>
      <p:ext uri="{BB962C8B-B14F-4D97-AF65-F5344CB8AC3E}">
        <p14:creationId xmlns:p14="http://schemas.microsoft.com/office/powerpoint/2010/main" val="402486536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Imag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550" y="-20638"/>
            <a:ext cx="9448800" cy="78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Image 17"/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1233"/>
          <a:stretch/>
        </p:blipFill>
        <p:spPr>
          <a:xfrm>
            <a:off x="390519" y="2656828"/>
            <a:ext cx="8356611" cy="3899673"/>
          </a:xfrm>
          <a:prstGeom prst="rect">
            <a:avLst/>
          </a:prstGeom>
        </p:spPr>
      </p:pic>
      <p:sp>
        <p:nvSpPr>
          <p:cNvPr id="5128" name="ZoneTexte 6"/>
          <p:cNvSpPr txBox="1">
            <a:spLocks noChangeArrowheads="1"/>
          </p:cNvSpPr>
          <p:nvPr/>
        </p:nvSpPr>
        <p:spPr bwMode="auto">
          <a:xfrm>
            <a:off x="95250" y="712788"/>
            <a:ext cx="2882900" cy="442912"/>
          </a:xfrm>
          <a:prstGeom prst="roundRect">
            <a:avLst/>
          </a:prstGeom>
          <a:solidFill>
            <a:schemeClr val="accent5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fr-FR" altLang="fr-FR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LE COMPTE EST BON</a:t>
            </a:r>
          </a:p>
        </p:txBody>
      </p:sp>
      <p:grpSp>
        <p:nvGrpSpPr>
          <p:cNvPr id="9224" name="Groupe 2"/>
          <p:cNvGrpSpPr>
            <a:grpSpLocks/>
          </p:cNvGrpSpPr>
          <p:nvPr/>
        </p:nvGrpSpPr>
        <p:grpSpPr bwMode="auto">
          <a:xfrm>
            <a:off x="544513" y="1711325"/>
            <a:ext cx="2638425" cy="841375"/>
            <a:chOff x="1808938" y="4321382"/>
            <a:chExt cx="2637128" cy="1012774"/>
          </a:xfrm>
        </p:grpSpPr>
        <p:sp>
          <p:nvSpPr>
            <p:cNvPr id="15" name="Text Box 2"/>
            <p:cNvSpPr txBox="1">
              <a:spLocks noChangeArrowheads="1"/>
            </p:cNvSpPr>
            <p:nvPr/>
          </p:nvSpPr>
          <p:spPr bwMode="auto">
            <a:xfrm>
              <a:off x="1808938" y="4369155"/>
              <a:ext cx="2637128" cy="8293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ts val="2000"/>
                </a:spcBef>
                <a:buFontTx/>
                <a:buNone/>
                <a:defRPr/>
              </a:pP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Et maintenant, entraîne-toi !</a:t>
              </a:r>
              <a:endParaRPr lang="fr-FR" altLang="fr-FR" sz="2800" dirty="0" smtClean="0">
                <a:solidFill>
                  <a:schemeClr val="accent5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6" name="Rectangle à coins arrondis 25"/>
            <p:cNvSpPr/>
            <p:nvPr/>
          </p:nvSpPr>
          <p:spPr bwMode="auto">
            <a:xfrm>
              <a:off x="1875580" y="4321382"/>
              <a:ext cx="2464175" cy="1012774"/>
            </a:xfrm>
            <a:prstGeom prst="wedgeRectCallout">
              <a:avLst>
                <a:gd name="adj1" fmla="val 58561"/>
                <a:gd name="adj2" fmla="val -36910"/>
              </a:avLst>
            </a:prstGeom>
            <a:noFill/>
            <a:ln w="19050">
              <a:solidFill>
                <a:schemeClr val="accent5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fr-FR"/>
            </a:p>
          </p:txBody>
        </p:sp>
      </p:grpSp>
      <p:pic>
        <p:nvPicPr>
          <p:cNvPr id="9226" name="Image 1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3175"/>
            <a:ext cx="1927225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Image 1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191455" y="129290"/>
            <a:ext cx="844609" cy="1198800"/>
          </a:xfrm>
          <a:prstGeom prst="rect">
            <a:avLst/>
          </a:prstGeom>
        </p:spPr>
      </p:pic>
      <p:grpSp>
        <p:nvGrpSpPr>
          <p:cNvPr id="2" name="Groupe 1"/>
          <p:cNvGrpSpPr/>
          <p:nvPr/>
        </p:nvGrpSpPr>
        <p:grpSpPr>
          <a:xfrm>
            <a:off x="5022850" y="1408583"/>
            <a:ext cx="3513138" cy="3805646"/>
            <a:chOff x="5022850" y="1408583"/>
            <a:chExt cx="3513138" cy="3805646"/>
          </a:xfrm>
        </p:grpSpPr>
        <p:sp>
          <p:nvSpPr>
            <p:cNvPr id="14" name="Rectangle 13"/>
            <p:cNvSpPr/>
            <p:nvPr/>
          </p:nvSpPr>
          <p:spPr bwMode="auto">
            <a:xfrm>
              <a:off x="5207000" y="1408583"/>
              <a:ext cx="3328988" cy="952500"/>
            </a:xfrm>
            <a:prstGeom prst="wedgeRectCallout">
              <a:avLst>
                <a:gd name="adj1" fmla="val -28744"/>
                <a:gd name="adj2" fmla="val 83423"/>
              </a:avLst>
            </a:prstGeom>
            <a:solidFill>
              <a:schemeClr val="bg1"/>
            </a:solidFill>
            <a:ln w="19050">
              <a:solidFill>
                <a:schemeClr val="accent5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3" name="Rectangle 1"/>
            <p:cNvSpPr>
              <a:spLocks noChangeArrowheads="1"/>
            </p:cNvSpPr>
            <p:nvPr/>
          </p:nvSpPr>
          <p:spPr bwMode="auto">
            <a:xfrm>
              <a:off x="5207000" y="1432218"/>
              <a:ext cx="3328988" cy="923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Écris sur ton cahier ou sur l’ardoise les opérations que tu as trouvées !</a:t>
              </a:r>
            </a:p>
          </p:txBody>
        </p:sp>
        <p:pic>
          <p:nvPicPr>
            <p:cNvPr id="19" name="Image 18"/>
            <p:cNvPicPr>
              <a:picLocks noChangeAspect="1"/>
            </p:cNvPicPr>
            <p:nvPr/>
          </p:nvPicPr>
          <p:blipFill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5022850" y="2674571"/>
              <a:ext cx="1500131" cy="2539658"/>
            </a:xfrm>
            <a:prstGeom prst="rect">
              <a:avLst/>
            </a:prstGeom>
          </p:spPr>
        </p:pic>
      </p:grpSp>
      <p:pic>
        <p:nvPicPr>
          <p:cNvPr id="20" name="Image 19"/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356102" y="579813"/>
            <a:ext cx="1387221" cy="2652903"/>
          </a:xfrm>
          <a:prstGeom prst="rect">
            <a:avLst/>
          </a:prstGeom>
        </p:spPr>
      </p:pic>
      <p:sp>
        <p:nvSpPr>
          <p:cNvPr id="21" name="ZoneTexte 1"/>
          <p:cNvSpPr txBox="1">
            <a:spLocks noChangeArrowheads="1"/>
          </p:cNvSpPr>
          <p:nvPr/>
        </p:nvSpPr>
        <p:spPr bwMode="auto">
          <a:xfrm>
            <a:off x="5984161" y="6594824"/>
            <a:ext cx="3159839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100" dirty="0">
                <a:latin typeface="Arial" panose="020B0604020202020204" pitchFamily="34" charset="0"/>
              </a:rPr>
              <a:t>© BORDAS/SEJER, 2022 – Calcul mental CM2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Imag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550" y="-20638"/>
            <a:ext cx="9448800" cy="78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Image 1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22263" y="1087034"/>
            <a:ext cx="8384191" cy="3916109"/>
          </a:xfrm>
          <a:prstGeom prst="rect">
            <a:avLst/>
          </a:prstGeom>
        </p:spPr>
      </p:pic>
      <p:grpSp>
        <p:nvGrpSpPr>
          <p:cNvPr id="6" name="Groupe 5"/>
          <p:cNvGrpSpPr/>
          <p:nvPr/>
        </p:nvGrpSpPr>
        <p:grpSpPr>
          <a:xfrm>
            <a:off x="-8743" y="3866654"/>
            <a:ext cx="3882400" cy="2802254"/>
            <a:chOff x="-8743" y="3866654"/>
            <a:chExt cx="3882400" cy="2802254"/>
          </a:xfrm>
        </p:grpSpPr>
        <p:sp>
          <p:nvSpPr>
            <p:cNvPr id="21" name="Rectangle 20"/>
            <p:cNvSpPr/>
            <p:nvPr/>
          </p:nvSpPr>
          <p:spPr bwMode="auto">
            <a:xfrm>
              <a:off x="136305" y="5091169"/>
              <a:ext cx="3664214" cy="1577739"/>
            </a:xfrm>
            <a:prstGeom prst="wedgeRectCallout">
              <a:avLst>
                <a:gd name="adj1" fmla="val 4213"/>
                <a:gd name="adj2" fmla="val -59462"/>
              </a:avLst>
            </a:prstGeom>
            <a:solidFill>
              <a:schemeClr val="bg1"/>
            </a:solidFill>
            <a:ln w="19050">
              <a:solidFill>
                <a:srgbClr val="FF0066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22" name="Text Box 2"/>
            <p:cNvSpPr txBox="1">
              <a:spLocks noChangeArrowheads="1"/>
            </p:cNvSpPr>
            <p:nvPr/>
          </p:nvSpPr>
          <p:spPr bwMode="auto">
            <a:xfrm>
              <a:off x="161841" y="5091168"/>
              <a:ext cx="3711816" cy="9205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  <a:defRPr/>
              </a:pPr>
              <a:r>
                <a:rPr lang="fr-FR" altLang="fr-FR" sz="1800" dirty="0" smtClean="0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J’ai trouvé un calcul en </a:t>
              </a:r>
              <a:r>
                <a:rPr lang="fr-FR" altLang="fr-FR" sz="1800" b="1" dirty="0" smtClean="0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deux étapes </a:t>
              </a:r>
              <a:r>
                <a:rPr lang="fr-FR" altLang="fr-FR" sz="1800" dirty="0" smtClean="0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:</a:t>
              </a:r>
              <a:endPara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pic>
          <p:nvPicPr>
            <p:cNvPr id="38" name="Image 37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EFE"/>
                </a:clrFrom>
                <a:clrTo>
                  <a:srgbClr val="FFFEFE">
                    <a:alpha val="0"/>
                  </a:srgbClr>
                </a:clrTo>
              </a:clrChange>
            </a:blip>
            <a:srcRect b="56374"/>
            <a:stretch/>
          </p:blipFill>
          <p:spPr>
            <a:xfrm flipH="1">
              <a:off x="-8743" y="3866654"/>
              <a:ext cx="1346447" cy="1218524"/>
            </a:xfrm>
            <a:prstGeom prst="rect">
              <a:avLst/>
            </a:prstGeom>
          </p:spPr>
        </p:pic>
      </p:grpSp>
      <p:sp>
        <p:nvSpPr>
          <p:cNvPr id="5128" name="ZoneTexte 6"/>
          <p:cNvSpPr txBox="1">
            <a:spLocks noChangeArrowheads="1"/>
          </p:cNvSpPr>
          <p:nvPr/>
        </p:nvSpPr>
        <p:spPr bwMode="auto">
          <a:xfrm>
            <a:off x="95250" y="712788"/>
            <a:ext cx="2882900" cy="442912"/>
          </a:xfrm>
          <a:prstGeom prst="roundRect">
            <a:avLst/>
          </a:prstGeom>
          <a:solidFill>
            <a:schemeClr val="accent5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fr-FR" altLang="fr-FR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LE COMPTE EST BON</a:t>
            </a:r>
          </a:p>
        </p:txBody>
      </p:sp>
      <p:pic>
        <p:nvPicPr>
          <p:cNvPr id="11273" name="Image 1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3175"/>
            <a:ext cx="1927225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Image 1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91455" y="129290"/>
            <a:ext cx="844609" cy="11988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795520" y="2225040"/>
            <a:ext cx="2895600" cy="375920"/>
          </a:xfrm>
          <a:prstGeom prst="rect">
            <a:avLst/>
          </a:prstGeom>
          <a:noFill/>
          <a:ln w="19050">
            <a:solidFill>
              <a:srgbClr val="00B05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5" name="Groupe 4"/>
          <p:cNvGrpSpPr/>
          <p:nvPr/>
        </p:nvGrpSpPr>
        <p:grpSpPr>
          <a:xfrm>
            <a:off x="1086029" y="5447268"/>
            <a:ext cx="2636421" cy="729187"/>
            <a:chOff x="4361008" y="4854490"/>
            <a:chExt cx="2636421" cy="729187"/>
          </a:xfrm>
        </p:grpSpPr>
        <p:sp>
          <p:nvSpPr>
            <p:cNvPr id="15" name="Text Box 2"/>
            <p:cNvSpPr txBox="1">
              <a:spLocks noChangeArrowheads="1"/>
            </p:cNvSpPr>
            <p:nvPr/>
          </p:nvSpPr>
          <p:spPr bwMode="auto">
            <a:xfrm>
              <a:off x="4361008" y="4854490"/>
              <a:ext cx="2636421" cy="729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lnSpc>
                  <a:spcPct val="200000"/>
                </a:lnSpc>
                <a:spcBef>
                  <a:spcPts val="600"/>
                </a:spcBef>
                <a:spcAft>
                  <a:spcPts val="600"/>
                </a:spcAft>
                <a:buFontTx/>
                <a:buNone/>
                <a:defRPr/>
              </a:pPr>
              <a:r>
                <a:rPr lang="fr-FR" altLang="fr-FR" sz="1800" dirty="0" smtClean="0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			</a:t>
              </a:r>
              <a:r>
                <a:rPr lang="fr-FR" altLang="fr-FR" sz="1800" b="1" dirty="0" smtClean="0">
                  <a:solidFill>
                    <a:schemeClr val="accent6"/>
                  </a:solidFill>
                  <a:latin typeface="Verdana" panose="020B0604030504040204" pitchFamily="34" charset="0"/>
                </a:rPr>
                <a:t>+</a:t>
              </a:r>
              <a:r>
                <a:rPr lang="fr-FR" altLang="fr-FR" sz="1800" b="1" dirty="0">
                  <a:solidFill>
                    <a:schemeClr val="accent6"/>
                  </a:solidFill>
                  <a:latin typeface="Verdana" panose="020B0604030504040204" pitchFamily="34" charset="0"/>
                </a:rPr>
                <a:t>	</a:t>
              </a:r>
              <a:r>
                <a:rPr lang="fr-FR" altLang="fr-FR" sz="1800" b="1" dirty="0" smtClean="0">
                  <a:solidFill>
                    <a:schemeClr val="accent6"/>
                  </a:solidFill>
                  <a:latin typeface="Verdana" panose="020B0604030504040204" pitchFamily="34" charset="0"/>
                </a:rPr>
                <a:t>	</a:t>
              </a:r>
              <a:r>
                <a:rPr lang="fr-FR" altLang="fr-FR" sz="1800" dirty="0" smtClean="0">
                  <a:solidFill>
                    <a:srgbClr val="FF0066"/>
                  </a:solidFill>
                  <a:latin typeface="Verdana" panose="020B0604030504040204" pitchFamily="34" charset="0"/>
                </a:rPr>
                <a:t>= </a:t>
              </a:r>
              <a:r>
                <a:rPr lang="fr-FR" altLang="fr-FR" sz="1800" b="1" dirty="0" smtClean="0">
                  <a:solidFill>
                    <a:srgbClr val="FF0066"/>
                  </a:solidFill>
                  <a:latin typeface="Verdana" panose="020B0604030504040204" pitchFamily="34" charset="0"/>
                </a:rPr>
                <a:t>20</a:t>
              </a:r>
            </a:p>
          </p:txBody>
        </p:sp>
        <p:pic>
          <p:nvPicPr>
            <p:cNvPr id="36" name="Image 35"/>
            <p:cNvPicPr>
              <a:picLocks noChangeAspect="1"/>
            </p:cNvPicPr>
            <p:nvPr/>
          </p:nvPicPr>
          <p:blipFill rotWithShape="1">
            <a:blip r:embed="rId4"/>
            <a:srcRect l="33534" t="64318" r="57930" b="17728"/>
            <a:stretch/>
          </p:blipFill>
          <p:spPr>
            <a:xfrm>
              <a:off x="5685747" y="4965754"/>
              <a:ext cx="551421" cy="541731"/>
            </a:xfrm>
            <a:prstGeom prst="rect">
              <a:avLst/>
            </a:prstGeom>
          </p:spPr>
        </p:pic>
        <p:pic>
          <p:nvPicPr>
            <p:cNvPr id="16" name="Image 15"/>
            <p:cNvPicPr>
              <a:picLocks noChangeAspect="1"/>
            </p:cNvPicPr>
            <p:nvPr/>
          </p:nvPicPr>
          <p:blipFill rotWithShape="1">
            <a:blip r:embed="rId4"/>
            <a:srcRect l="41864" t="47722" r="49600" b="34324"/>
            <a:stretch/>
          </p:blipFill>
          <p:spPr>
            <a:xfrm>
              <a:off x="4745109" y="4946561"/>
              <a:ext cx="551421" cy="541731"/>
            </a:xfrm>
            <a:prstGeom prst="rect">
              <a:avLst/>
            </a:prstGeom>
          </p:spPr>
        </p:pic>
      </p:grpSp>
      <p:sp>
        <p:nvSpPr>
          <p:cNvPr id="9" name="Ellipse 8"/>
          <p:cNvSpPr/>
          <p:nvPr/>
        </p:nvSpPr>
        <p:spPr>
          <a:xfrm>
            <a:off x="3800519" y="2821021"/>
            <a:ext cx="768306" cy="1045633"/>
          </a:xfrm>
          <a:prstGeom prst="ellipse">
            <a:avLst/>
          </a:prstGeom>
          <a:noFill/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Ellipse 24"/>
          <p:cNvSpPr/>
          <p:nvPr/>
        </p:nvSpPr>
        <p:spPr>
          <a:xfrm>
            <a:off x="3105351" y="3355738"/>
            <a:ext cx="768306" cy="1045633"/>
          </a:xfrm>
          <a:prstGeom prst="ellipse">
            <a:avLst/>
          </a:prstGeom>
          <a:noFill/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ZoneTexte 1"/>
          <p:cNvSpPr txBox="1">
            <a:spLocks noChangeArrowheads="1"/>
          </p:cNvSpPr>
          <p:nvPr/>
        </p:nvSpPr>
        <p:spPr bwMode="auto">
          <a:xfrm>
            <a:off x="5984161" y="6594824"/>
            <a:ext cx="3159839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100" dirty="0">
                <a:latin typeface="Arial" panose="020B0604020202020204" pitchFamily="34" charset="0"/>
              </a:rPr>
              <a:t>© BORDAS/SEJER, 2022 – Calcul mental CM2</a:t>
            </a:r>
          </a:p>
        </p:txBody>
      </p:sp>
    </p:spTree>
    <p:extLst>
      <p:ext uri="{BB962C8B-B14F-4D97-AF65-F5344CB8AC3E}">
        <p14:creationId xmlns:p14="http://schemas.microsoft.com/office/powerpoint/2010/main" val="173858191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9" grpId="0" animBg="1"/>
      <p:bldP spid="2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Imag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550" y="-20638"/>
            <a:ext cx="9448800" cy="78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Image 1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22263" y="1087034"/>
            <a:ext cx="8384191" cy="3916109"/>
          </a:xfrm>
          <a:prstGeom prst="rect">
            <a:avLst/>
          </a:prstGeom>
        </p:spPr>
      </p:pic>
      <p:grpSp>
        <p:nvGrpSpPr>
          <p:cNvPr id="6" name="Groupe 5"/>
          <p:cNvGrpSpPr/>
          <p:nvPr/>
        </p:nvGrpSpPr>
        <p:grpSpPr>
          <a:xfrm>
            <a:off x="-8743" y="3866654"/>
            <a:ext cx="3882400" cy="2802254"/>
            <a:chOff x="-8743" y="3866654"/>
            <a:chExt cx="3882400" cy="2802254"/>
          </a:xfrm>
        </p:grpSpPr>
        <p:sp>
          <p:nvSpPr>
            <p:cNvPr id="21" name="Rectangle 20"/>
            <p:cNvSpPr/>
            <p:nvPr/>
          </p:nvSpPr>
          <p:spPr bwMode="auto">
            <a:xfrm>
              <a:off x="136305" y="5091169"/>
              <a:ext cx="3664214" cy="1577739"/>
            </a:xfrm>
            <a:prstGeom prst="wedgeRectCallout">
              <a:avLst>
                <a:gd name="adj1" fmla="val 4213"/>
                <a:gd name="adj2" fmla="val -59462"/>
              </a:avLst>
            </a:prstGeom>
            <a:solidFill>
              <a:schemeClr val="bg1"/>
            </a:solidFill>
            <a:ln w="19050">
              <a:solidFill>
                <a:srgbClr val="FF0066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22" name="Text Box 2"/>
            <p:cNvSpPr txBox="1">
              <a:spLocks noChangeArrowheads="1"/>
            </p:cNvSpPr>
            <p:nvPr/>
          </p:nvSpPr>
          <p:spPr bwMode="auto">
            <a:xfrm>
              <a:off x="161841" y="5091168"/>
              <a:ext cx="3711816" cy="9205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  <a:defRPr/>
              </a:pPr>
              <a:r>
                <a:rPr lang="fr-FR" altLang="fr-FR" sz="1800" dirty="0" smtClean="0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J’ai trouvé un calcul en </a:t>
              </a:r>
              <a:r>
                <a:rPr lang="fr-FR" altLang="fr-FR" sz="1800" b="1" dirty="0" smtClean="0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deux étapes </a:t>
              </a:r>
              <a:r>
                <a:rPr lang="fr-FR" altLang="fr-FR" sz="1800" dirty="0" smtClean="0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:</a:t>
              </a:r>
              <a:endPara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pic>
          <p:nvPicPr>
            <p:cNvPr id="38" name="Image 37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EFE"/>
                </a:clrFrom>
                <a:clrTo>
                  <a:srgbClr val="FFFEFE">
                    <a:alpha val="0"/>
                  </a:srgbClr>
                </a:clrTo>
              </a:clrChange>
            </a:blip>
            <a:srcRect b="56374"/>
            <a:stretch/>
          </p:blipFill>
          <p:spPr>
            <a:xfrm flipH="1">
              <a:off x="-8743" y="3866654"/>
              <a:ext cx="1346447" cy="1218524"/>
            </a:xfrm>
            <a:prstGeom prst="rect">
              <a:avLst/>
            </a:prstGeom>
          </p:spPr>
        </p:pic>
      </p:grpSp>
      <p:sp>
        <p:nvSpPr>
          <p:cNvPr id="5128" name="ZoneTexte 6"/>
          <p:cNvSpPr txBox="1">
            <a:spLocks noChangeArrowheads="1"/>
          </p:cNvSpPr>
          <p:nvPr/>
        </p:nvSpPr>
        <p:spPr bwMode="auto">
          <a:xfrm>
            <a:off x="95250" y="712788"/>
            <a:ext cx="2882900" cy="442912"/>
          </a:xfrm>
          <a:prstGeom prst="roundRect">
            <a:avLst/>
          </a:prstGeom>
          <a:solidFill>
            <a:schemeClr val="accent5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fr-FR" altLang="fr-FR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LE COMPTE EST BON</a:t>
            </a:r>
          </a:p>
        </p:txBody>
      </p:sp>
      <p:pic>
        <p:nvPicPr>
          <p:cNvPr id="11273" name="Image 1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3175"/>
            <a:ext cx="1927225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Image 1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91455" y="129290"/>
            <a:ext cx="844609" cy="1198800"/>
          </a:xfrm>
          <a:prstGeom prst="rect">
            <a:avLst/>
          </a:prstGeom>
        </p:spPr>
      </p:pic>
      <p:grpSp>
        <p:nvGrpSpPr>
          <p:cNvPr id="4" name="Groupe 3"/>
          <p:cNvGrpSpPr/>
          <p:nvPr/>
        </p:nvGrpSpPr>
        <p:grpSpPr>
          <a:xfrm>
            <a:off x="931156" y="6150978"/>
            <a:ext cx="3711816" cy="600185"/>
            <a:chOff x="4212619" y="5550793"/>
            <a:chExt cx="3711816" cy="600185"/>
          </a:xfrm>
        </p:grpSpPr>
        <p:sp>
          <p:nvSpPr>
            <p:cNvPr id="17" name="Text Box 2"/>
            <p:cNvSpPr txBox="1">
              <a:spLocks noChangeArrowheads="1"/>
            </p:cNvSpPr>
            <p:nvPr/>
          </p:nvSpPr>
          <p:spPr bwMode="auto">
            <a:xfrm>
              <a:off x="4212619" y="5618749"/>
              <a:ext cx="3711816" cy="532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ts val="600"/>
                </a:spcBef>
                <a:spcAft>
                  <a:spcPts val="600"/>
                </a:spcAft>
                <a:buFontTx/>
                <a:buNone/>
                <a:defRPr/>
              </a:pPr>
              <a:r>
                <a:rPr lang="fr-FR" altLang="fr-FR" sz="1800" dirty="0" smtClean="0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puis    20 </a:t>
              </a:r>
              <a:r>
                <a:rPr lang="fr-FR" altLang="fr-FR" sz="1800" b="1" dirty="0" smtClean="0">
                  <a:solidFill>
                    <a:srgbClr val="00B05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x</a:t>
              </a:r>
              <a:r>
                <a:rPr lang="fr-FR" altLang="fr-FR" sz="1800" dirty="0" smtClean="0">
                  <a:solidFill>
                    <a:srgbClr val="7030A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 </a:t>
              </a:r>
              <a:r>
                <a:rPr lang="fr-FR" altLang="fr-FR" sz="1800" dirty="0">
                  <a:solidFill>
                    <a:srgbClr val="7030A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	  </a:t>
              </a:r>
              <a:r>
                <a:rPr lang="fr-FR" altLang="fr-FR" sz="1800" dirty="0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= </a:t>
              </a:r>
              <a:r>
                <a:rPr lang="fr-FR" altLang="fr-FR" sz="1800" b="1" dirty="0" smtClean="0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40</a:t>
              </a:r>
              <a:r>
                <a:rPr lang="fr-FR" altLang="fr-FR" sz="1800" dirty="0" smtClean="0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 </a:t>
              </a:r>
              <a:endPara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pic>
          <p:nvPicPr>
            <p:cNvPr id="37" name="Image 36"/>
            <p:cNvPicPr>
              <a:picLocks noChangeAspect="1"/>
            </p:cNvPicPr>
            <p:nvPr/>
          </p:nvPicPr>
          <p:blipFill rotWithShape="1"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9748" t="63057" r="81716" b="18989"/>
            <a:stretch/>
          </p:blipFill>
          <p:spPr>
            <a:xfrm>
              <a:off x="5685747" y="5550793"/>
              <a:ext cx="551421" cy="541731"/>
            </a:xfrm>
            <a:prstGeom prst="rect">
              <a:avLst/>
            </a:prstGeom>
          </p:spPr>
        </p:pic>
      </p:grpSp>
      <p:sp>
        <p:nvSpPr>
          <p:cNvPr id="3" name="Rectangle 2"/>
          <p:cNvSpPr/>
          <p:nvPr/>
        </p:nvSpPr>
        <p:spPr>
          <a:xfrm>
            <a:off x="4795520" y="2225040"/>
            <a:ext cx="2895600" cy="375920"/>
          </a:xfrm>
          <a:prstGeom prst="rect">
            <a:avLst/>
          </a:prstGeom>
          <a:noFill/>
          <a:ln w="19050">
            <a:solidFill>
              <a:srgbClr val="00B05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5" name="Groupe 4"/>
          <p:cNvGrpSpPr/>
          <p:nvPr/>
        </p:nvGrpSpPr>
        <p:grpSpPr>
          <a:xfrm>
            <a:off x="1086029" y="5447268"/>
            <a:ext cx="2636421" cy="729187"/>
            <a:chOff x="4361008" y="4854490"/>
            <a:chExt cx="2636421" cy="729187"/>
          </a:xfrm>
        </p:grpSpPr>
        <p:sp>
          <p:nvSpPr>
            <p:cNvPr id="15" name="Text Box 2"/>
            <p:cNvSpPr txBox="1">
              <a:spLocks noChangeArrowheads="1"/>
            </p:cNvSpPr>
            <p:nvPr/>
          </p:nvSpPr>
          <p:spPr bwMode="auto">
            <a:xfrm>
              <a:off x="4361008" y="4854490"/>
              <a:ext cx="2636421" cy="729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lnSpc>
                  <a:spcPct val="200000"/>
                </a:lnSpc>
                <a:spcBef>
                  <a:spcPts val="600"/>
                </a:spcBef>
                <a:spcAft>
                  <a:spcPts val="600"/>
                </a:spcAft>
                <a:buFontTx/>
                <a:buNone/>
                <a:defRPr/>
              </a:pPr>
              <a:r>
                <a:rPr lang="fr-FR" altLang="fr-FR" sz="1800" dirty="0" smtClean="0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			</a:t>
              </a:r>
              <a:r>
                <a:rPr lang="fr-FR" altLang="fr-FR" sz="1800" b="1" dirty="0" smtClean="0">
                  <a:solidFill>
                    <a:schemeClr val="accent6"/>
                  </a:solidFill>
                  <a:latin typeface="Verdana" panose="020B0604030504040204" pitchFamily="34" charset="0"/>
                </a:rPr>
                <a:t>+</a:t>
              </a:r>
              <a:r>
                <a:rPr lang="fr-FR" altLang="fr-FR" sz="1800" b="1" dirty="0">
                  <a:solidFill>
                    <a:schemeClr val="accent6"/>
                  </a:solidFill>
                  <a:latin typeface="Verdana" panose="020B0604030504040204" pitchFamily="34" charset="0"/>
                </a:rPr>
                <a:t>	</a:t>
              </a:r>
              <a:r>
                <a:rPr lang="fr-FR" altLang="fr-FR" sz="1800" b="1" dirty="0" smtClean="0">
                  <a:solidFill>
                    <a:schemeClr val="accent6"/>
                  </a:solidFill>
                  <a:latin typeface="Verdana" panose="020B0604030504040204" pitchFamily="34" charset="0"/>
                </a:rPr>
                <a:t>	</a:t>
              </a:r>
              <a:r>
                <a:rPr lang="fr-FR" altLang="fr-FR" sz="1800" dirty="0" smtClean="0">
                  <a:solidFill>
                    <a:srgbClr val="FF0066"/>
                  </a:solidFill>
                  <a:latin typeface="Verdana" panose="020B0604030504040204" pitchFamily="34" charset="0"/>
                </a:rPr>
                <a:t>= </a:t>
              </a:r>
              <a:r>
                <a:rPr lang="fr-FR" altLang="fr-FR" sz="1800" b="1" dirty="0" smtClean="0">
                  <a:solidFill>
                    <a:srgbClr val="FF0066"/>
                  </a:solidFill>
                  <a:latin typeface="Verdana" panose="020B0604030504040204" pitchFamily="34" charset="0"/>
                </a:rPr>
                <a:t>20</a:t>
              </a:r>
            </a:p>
          </p:txBody>
        </p:sp>
        <p:pic>
          <p:nvPicPr>
            <p:cNvPr id="36" name="Image 35"/>
            <p:cNvPicPr>
              <a:picLocks noChangeAspect="1"/>
            </p:cNvPicPr>
            <p:nvPr/>
          </p:nvPicPr>
          <p:blipFill rotWithShape="1">
            <a:blip r:embed="rId4"/>
            <a:srcRect l="33534" t="64318" r="57930" b="17728"/>
            <a:stretch/>
          </p:blipFill>
          <p:spPr>
            <a:xfrm>
              <a:off x="5685747" y="4965754"/>
              <a:ext cx="551421" cy="541731"/>
            </a:xfrm>
            <a:prstGeom prst="rect">
              <a:avLst/>
            </a:prstGeom>
          </p:spPr>
        </p:pic>
        <p:pic>
          <p:nvPicPr>
            <p:cNvPr id="16" name="Image 15"/>
            <p:cNvPicPr>
              <a:picLocks noChangeAspect="1"/>
            </p:cNvPicPr>
            <p:nvPr/>
          </p:nvPicPr>
          <p:blipFill rotWithShape="1">
            <a:blip r:embed="rId4"/>
            <a:srcRect l="41864" t="47722" r="49600" b="34324"/>
            <a:stretch/>
          </p:blipFill>
          <p:spPr>
            <a:xfrm>
              <a:off x="4745109" y="4946561"/>
              <a:ext cx="551421" cy="541731"/>
            </a:xfrm>
            <a:prstGeom prst="rect">
              <a:avLst/>
            </a:prstGeom>
          </p:spPr>
        </p:pic>
      </p:grpSp>
      <p:sp>
        <p:nvSpPr>
          <p:cNvPr id="23" name="Ellipse 22"/>
          <p:cNvSpPr/>
          <p:nvPr/>
        </p:nvSpPr>
        <p:spPr>
          <a:xfrm>
            <a:off x="1098573" y="3447554"/>
            <a:ext cx="768306" cy="846531"/>
          </a:xfrm>
          <a:prstGeom prst="ellipse">
            <a:avLst/>
          </a:prstGeom>
          <a:noFill/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/>
          <p:cNvSpPr/>
          <p:nvPr/>
        </p:nvSpPr>
        <p:spPr>
          <a:xfrm>
            <a:off x="3800519" y="2821021"/>
            <a:ext cx="768306" cy="1045633"/>
          </a:xfrm>
          <a:prstGeom prst="ellipse">
            <a:avLst/>
          </a:prstGeom>
          <a:solidFill>
            <a:srgbClr val="D7E4BD">
              <a:alpha val="50196"/>
            </a:srgbClr>
          </a:solidFill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Ellipse 24"/>
          <p:cNvSpPr/>
          <p:nvPr/>
        </p:nvSpPr>
        <p:spPr>
          <a:xfrm>
            <a:off x="3105351" y="3355738"/>
            <a:ext cx="768306" cy="1045633"/>
          </a:xfrm>
          <a:prstGeom prst="ellipse">
            <a:avLst/>
          </a:prstGeom>
          <a:solidFill>
            <a:srgbClr val="D7E4BD">
              <a:alpha val="50196"/>
            </a:srgbClr>
          </a:solidFill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ZoneTexte 1"/>
          <p:cNvSpPr txBox="1">
            <a:spLocks noChangeArrowheads="1"/>
          </p:cNvSpPr>
          <p:nvPr/>
        </p:nvSpPr>
        <p:spPr bwMode="auto">
          <a:xfrm>
            <a:off x="5984161" y="6594824"/>
            <a:ext cx="3159839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100" dirty="0">
                <a:latin typeface="Arial" panose="020B0604020202020204" pitchFamily="34" charset="0"/>
              </a:rPr>
              <a:t>© BORDAS/SEJER, 2022 – Calcul mental CM2</a:t>
            </a:r>
          </a:p>
        </p:txBody>
      </p:sp>
    </p:spTree>
    <p:extLst>
      <p:ext uri="{BB962C8B-B14F-4D97-AF65-F5344CB8AC3E}">
        <p14:creationId xmlns:p14="http://schemas.microsoft.com/office/powerpoint/2010/main" val="241237159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Imag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550" y="-20638"/>
            <a:ext cx="9448800" cy="78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Image 1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22263" y="1087034"/>
            <a:ext cx="8384191" cy="3916109"/>
          </a:xfrm>
          <a:prstGeom prst="rect">
            <a:avLst/>
          </a:prstGeom>
        </p:spPr>
      </p:pic>
      <p:grpSp>
        <p:nvGrpSpPr>
          <p:cNvPr id="6" name="Groupe 5"/>
          <p:cNvGrpSpPr/>
          <p:nvPr/>
        </p:nvGrpSpPr>
        <p:grpSpPr>
          <a:xfrm>
            <a:off x="-8743" y="3866654"/>
            <a:ext cx="3882400" cy="2802254"/>
            <a:chOff x="-8743" y="3866654"/>
            <a:chExt cx="3882400" cy="2802254"/>
          </a:xfrm>
        </p:grpSpPr>
        <p:sp>
          <p:nvSpPr>
            <p:cNvPr id="21" name="Rectangle 20"/>
            <p:cNvSpPr/>
            <p:nvPr/>
          </p:nvSpPr>
          <p:spPr bwMode="auto">
            <a:xfrm>
              <a:off x="136305" y="5091169"/>
              <a:ext cx="3664214" cy="1577739"/>
            </a:xfrm>
            <a:prstGeom prst="wedgeRectCallout">
              <a:avLst>
                <a:gd name="adj1" fmla="val 4213"/>
                <a:gd name="adj2" fmla="val -59462"/>
              </a:avLst>
            </a:prstGeom>
            <a:solidFill>
              <a:schemeClr val="bg1"/>
            </a:solidFill>
            <a:ln w="19050">
              <a:solidFill>
                <a:srgbClr val="FF0066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22" name="Text Box 2"/>
            <p:cNvSpPr txBox="1">
              <a:spLocks noChangeArrowheads="1"/>
            </p:cNvSpPr>
            <p:nvPr/>
          </p:nvSpPr>
          <p:spPr bwMode="auto">
            <a:xfrm>
              <a:off x="161841" y="5091168"/>
              <a:ext cx="3711816" cy="9205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Tx/>
                <a:buNone/>
                <a:defRPr/>
              </a:pPr>
              <a:r>
                <a:rPr lang="fr-FR" altLang="fr-FR" sz="1800" dirty="0" smtClean="0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J’ai trouvé un calcul en </a:t>
              </a:r>
              <a:r>
                <a:rPr lang="fr-FR" altLang="fr-FR" sz="1800" b="1" dirty="0" smtClean="0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deux étapes </a:t>
              </a:r>
              <a:r>
                <a:rPr lang="fr-FR" altLang="fr-FR" sz="1800" dirty="0" smtClean="0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:</a:t>
              </a:r>
              <a:endPara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pic>
          <p:nvPicPr>
            <p:cNvPr id="38" name="Image 37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EFE"/>
                </a:clrFrom>
                <a:clrTo>
                  <a:srgbClr val="FFFEFE">
                    <a:alpha val="0"/>
                  </a:srgbClr>
                </a:clrTo>
              </a:clrChange>
            </a:blip>
            <a:srcRect b="56374"/>
            <a:stretch/>
          </p:blipFill>
          <p:spPr>
            <a:xfrm flipH="1">
              <a:off x="-8743" y="3866654"/>
              <a:ext cx="1346447" cy="1218524"/>
            </a:xfrm>
            <a:prstGeom prst="rect">
              <a:avLst/>
            </a:prstGeom>
          </p:spPr>
        </p:pic>
      </p:grpSp>
      <p:sp>
        <p:nvSpPr>
          <p:cNvPr id="5128" name="ZoneTexte 6"/>
          <p:cNvSpPr txBox="1">
            <a:spLocks noChangeArrowheads="1"/>
          </p:cNvSpPr>
          <p:nvPr/>
        </p:nvSpPr>
        <p:spPr bwMode="auto">
          <a:xfrm>
            <a:off x="95250" y="712788"/>
            <a:ext cx="2882900" cy="442912"/>
          </a:xfrm>
          <a:prstGeom prst="roundRect">
            <a:avLst/>
          </a:prstGeom>
          <a:solidFill>
            <a:schemeClr val="accent5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fr-FR" altLang="fr-FR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LE COMPTE EST BON</a:t>
            </a:r>
          </a:p>
        </p:txBody>
      </p:sp>
      <p:pic>
        <p:nvPicPr>
          <p:cNvPr id="11273" name="Image 1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3175"/>
            <a:ext cx="1927225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Image 1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91455" y="129290"/>
            <a:ext cx="844609" cy="1198800"/>
          </a:xfrm>
          <a:prstGeom prst="rect">
            <a:avLst/>
          </a:prstGeom>
        </p:spPr>
      </p:pic>
      <p:grpSp>
        <p:nvGrpSpPr>
          <p:cNvPr id="4" name="Groupe 3"/>
          <p:cNvGrpSpPr/>
          <p:nvPr/>
        </p:nvGrpSpPr>
        <p:grpSpPr>
          <a:xfrm>
            <a:off x="931156" y="6150978"/>
            <a:ext cx="3711816" cy="600185"/>
            <a:chOff x="4212619" y="5550793"/>
            <a:chExt cx="3711816" cy="600185"/>
          </a:xfrm>
        </p:grpSpPr>
        <p:sp>
          <p:nvSpPr>
            <p:cNvPr id="17" name="Text Box 2"/>
            <p:cNvSpPr txBox="1">
              <a:spLocks noChangeArrowheads="1"/>
            </p:cNvSpPr>
            <p:nvPr/>
          </p:nvSpPr>
          <p:spPr bwMode="auto">
            <a:xfrm>
              <a:off x="4212619" y="5618749"/>
              <a:ext cx="3711816" cy="532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ts val="600"/>
                </a:spcBef>
                <a:spcAft>
                  <a:spcPts val="600"/>
                </a:spcAft>
                <a:buFontTx/>
                <a:buNone/>
                <a:defRPr/>
              </a:pPr>
              <a:r>
                <a:rPr lang="fr-FR" altLang="fr-FR" sz="1800" dirty="0" smtClean="0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puis    </a:t>
              </a:r>
              <a:r>
                <a:rPr lang="fr-FR" altLang="fr-FR" sz="1800" b="1" dirty="0" smtClean="0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20</a:t>
              </a:r>
              <a:r>
                <a:rPr lang="fr-FR" altLang="fr-FR" sz="1800" dirty="0" smtClean="0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 </a:t>
              </a:r>
              <a:r>
                <a:rPr lang="fr-FR" altLang="fr-FR" sz="1800" b="1" dirty="0" smtClean="0">
                  <a:solidFill>
                    <a:srgbClr val="00B05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x</a:t>
              </a:r>
              <a:r>
                <a:rPr lang="fr-FR" altLang="fr-FR" sz="1800" dirty="0" smtClean="0">
                  <a:solidFill>
                    <a:srgbClr val="7030A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 </a:t>
              </a:r>
              <a:r>
                <a:rPr lang="fr-FR" altLang="fr-FR" sz="1800" dirty="0">
                  <a:solidFill>
                    <a:srgbClr val="7030A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	  </a:t>
              </a:r>
              <a:r>
                <a:rPr lang="fr-FR" altLang="fr-FR" sz="1800" dirty="0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= </a:t>
              </a:r>
              <a:r>
                <a:rPr lang="fr-FR" altLang="fr-FR" sz="1800" b="1" dirty="0" smtClean="0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40</a:t>
              </a:r>
              <a:r>
                <a:rPr lang="fr-FR" altLang="fr-FR" sz="1800" dirty="0" smtClean="0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 </a:t>
              </a:r>
              <a:endPara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pic>
          <p:nvPicPr>
            <p:cNvPr id="37" name="Image 36"/>
            <p:cNvPicPr>
              <a:picLocks noChangeAspect="1"/>
            </p:cNvPicPr>
            <p:nvPr/>
          </p:nvPicPr>
          <p:blipFill rotWithShape="1"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9748" t="63057" r="81716" b="18989"/>
            <a:stretch/>
          </p:blipFill>
          <p:spPr>
            <a:xfrm>
              <a:off x="5685747" y="5550793"/>
              <a:ext cx="551421" cy="541731"/>
            </a:xfrm>
            <a:prstGeom prst="rect">
              <a:avLst/>
            </a:prstGeom>
          </p:spPr>
        </p:pic>
      </p:grpSp>
      <p:sp>
        <p:nvSpPr>
          <p:cNvPr id="3" name="Rectangle 2"/>
          <p:cNvSpPr/>
          <p:nvPr/>
        </p:nvSpPr>
        <p:spPr>
          <a:xfrm>
            <a:off x="4795520" y="2225040"/>
            <a:ext cx="2895600" cy="375920"/>
          </a:xfrm>
          <a:prstGeom prst="rect">
            <a:avLst/>
          </a:prstGeom>
          <a:noFill/>
          <a:ln w="19050">
            <a:solidFill>
              <a:srgbClr val="00B05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5" name="Groupe 4"/>
          <p:cNvGrpSpPr/>
          <p:nvPr/>
        </p:nvGrpSpPr>
        <p:grpSpPr>
          <a:xfrm>
            <a:off x="1086029" y="5447268"/>
            <a:ext cx="2636421" cy="729187"/>
            <a:chOff x="4361008" y="4854490"/>
            <a:chExt cx="2636421" cy="729187"/>
          </a:xfrm>
        </p:grpSpPr>
        <p:sp>
          <p:nvSpPr>
            <p:cNvPr id="15" name="Text Box 2"/>
            <p:cNvSpPr txBox="1">
              <a:spLocks noChangeArrowheads="1"/>
            </p:cNvSpPr>
            <p:nvPr/>
          </p:nvSpPr>
          <p:spPr bwMode="auto">
            <a:xfrm>
              <a:off x="4361008" y="4854490"/>
              <a:ext cx="2636421" cy="729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lnSpc>
                  <a:spcPct val="200000"/>
                </a:lnSpc>
                <a:spcBef>
                  <a:spcPts val="600"/>
                </a:spcBef>
                <a:spcAft>
                  <a:spcPts val="600"/>
                </a:spcAft>
                <a:buFontTx/>
                <a:buNone/>
                <a:defRPr/>
              </a:pPr>
              <a:r>
                <a:rPr lang="fr-FR" altLang="fr-FR" sz="1800" dirty="0" smtClean="0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			</a:t>
              </a:r>
              <a:r>
                <a:rPr lang="fr-FR" altLang="fr-FR" sz="1800" b="1" dirty="0" smtClean="0">
                  <a:solidFill>
                    <a:schemeClr val="accent6"/>
                  </a:solidFill>
                  <a:latin typeface="Verdana" panose="020B0604030504040204" pitchFamily="34" charset="0"/>
                </a:rPr>
                <a:t>+</a:t>
              </a:r>
              <a:r>
                <a:rPr lang="fr-FR" altLang="fr-FR" sz="1800" b="1" dirty="0">
                  <a:solidFill>
                    <a:schemeClr val="accent6"/>
                  </a:solidFill>
                  <a:latin typeface="Verdana" panose="020B0604030504040204" pitchFamily="34" charset="0"/>
                </a:rPr>
                <a:t>	</a:t>
              </a:r>
              <a:r>
                <a:rPr lang="fr-FR" altLang="fr-FR" sz="1800" b="1" dirty="0" smtClean="0">
                  <a:solidFill>
                    <a:schemeClr val="accent6"/>
                  </a:solidFill>
                  <a:latin typeface="Verdana" panose="020B0604030504040204" pitchFamily="34" charset="0"/>
                </a:rPr>
                <a:t>	</a:t>
              </a:r>
              <a:r>
                <a:rPr lang="fr-FR" altLang="fr-FR" sz="1800" dirty="0" smtClean="0">
                  <a:solidFill>
                    <a:srgbClr val="FF0066"/>
                  </a:solidFill>
                  <a:latin typeface="Verdana" panose="020B0604030504040204" pitchFamily="34" charset="0"/>
                </a:rPr>
                <a:t>= </a:t>
              </a:r>
              <a:r>
                <a:rPr lang="fr-FR" altLang="fr-FR" sz="1800" b="1" dirty="0" smtClean="0">
                  <a:solidFill>
                    <a:srgbClr val="FF0066"/>
                  </a:solidFill>
                  <a:latin typeface="Verdana" panose="020B0604030504040204" pitchFamily="34" charset="0"/>
                </a:rPr>
                <a:t>20</a:t>
              </a:r>
            </a:p>
          </p:txBody>
        </p:sp>
        <p:pic>
          <p:nvPicPr>
            <p:cNvPr id="36" name="Image 35"/>
            <p:cNvPicPr>
              <a:picLocks noChangeAspect="1"/>
            </p:cNvPicPr>
            <p:nvPr/>
          </p:nvPicPr>
          <p:blipFill rotWithShape="1">
            <a:blip r:embed="rId4"/>
            <a:srcRect l="33534" t="64318" r="57930" b="17728"/>
            <a:stretch/>
          </p:blipFill>
          <p:spPr>
            <a:xfrm>
              <a:off x="5685747" y="4965754"/>
              <a:ext cx="551421" cy="541731"/>
            </a:xfrm>
            <a:prstGeom prst="rect">
              <a:avLst/>
            </a:prstGeom>
          </p:spPr>
        </p:pic>
        <p:pic>
          <p:nvPicPr>
            <p:cNvPr id="16" name="Image 15"/>
            <p:cNvPicPr>
              <a:picLocks noChangeAspect="1"/>
            </p:cNvPicPr>
            <p:nvPr/>
          </p:nvPicPr>
          <p:blipFill rotWithShape="1">
            <a:blip r:embed="rId4"/>
            <a:srcRect l="41864" t="47722" r="49600" b="34324"/>
            <a:stretch/>
          </p:blipFill>
          <p:spPr>
            <a:xfrm>
              <a:off x="4745109" y="4946561"/>
              <a:ext cx="551421" cy="541731"/>
            </a:xfrm>
            <a:prstGeom prst="rect">
              <a:avLst/>
            </a:prstGeom>
          </p:spPr>
        </p:pic>
      </p:grpSp>
      <p:sp>
        <p:nvSpPr>
          <p:cNvPr id="24" name="Rectangle 23"/>
          <p:cNvSpPr/>
          <p:nvPr/>
        </p:nvSpPr>
        <p:spPr>
          <a:xfrm>
            <a:off x="4632432" y="4186730"/>
            <a:ext cx="3893510" cy="697639"/>
          </a:xfrm>
          <a:prstGeom prst="rect">
            <a:avLst/>
          </a:prstGeom>
          <a:noFill/>
          <a:ln w="19050">
            <a:solidFill>
              <a:srgbClr val="00B0F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6" name="Image 25"/>
          <p:cNvPicPr>
            <a:picLocks noChangeAspect="1"/>
          </p:cNvPicPr>
          <p:nvPr/>
        </p:nvPicPr>
        <p:blipFill rotWithShape="1">
          <a:blip r:embed="rId8">
            <a:clrChange>
              <a:clrFrom>
                <a:srgbClr val="FFFEFE"/>
              </a:clrFrom>
              <a:clrTo>
                <a:srgbClr val="FFFEFE">
                  <a:alpha val="0"/>
                </a:srgbClr>
              </a:clrTo>
            </a:clrChange>
          </a:blip>
          <a:srcRect t="-1" b="39760"/>
          <a:stretch/>
        </p:blipFill>
        <p:spPr>
          <a:xfrm flipH="1">
            <a:off x="7865665" y="4237360"/>
            <a:ext cx="1496187" cy="1609486"/>
          </a:xfrm>
          <a:prstGeom prst="rect">
            <a:avLst/>
          </a:prstGeom>
        </p:spPr>
      </p:pic>
      <p:sp>
        <p:nvSpPr>
          <p:cNvPr id="27" name="Rectangle 26"/>
          <p:cNvSpPr/>
          <p:nvPr/>
        </p:nvSpPr>
        <p:spPr bwMode="auto">
          <a:xfrm>
            <a:off x="4086794" y="5107139"/>
            <a:ext cx="4901034" cy="1468379"/>
          </a:xfrm>
          <a:prstGeom prst="wedgeRectCallout">
            <a:avLst>
              <a:gd name="adj1" fmla="val -4591"/>
              <a:gd name="adj2" fmla="val -58968"/>
            </a:avLst>
          </a:prstGeom>
          <a:solidFill>
            <a:schemeClr val="bg1"/>
          </a:solidFill>
          <a:ln w="19050">
            <a:solidFill>
              <a:srgbClr val="FF00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grpSp>
        <p:nvGrpSpPr>
          <p:cNvPr id="7" name="Groupe 6"/>
          <p:cNvGrpSpPr/>
          <p:nvPr/>
        </p:nvGrpSpPr>
        <p:grpSpPr>
          <a:xfrm>
            <a:off x="3978999" y="5519874"/>
            <a:ext cx="2456001" cy="556983"/>
            <a:chOff x="1745840" y="1515376"/>
            <a:chExt cx="2456001" cy="556983"/>
          </a:xfrm>
        </p:grpSpPr>
        <p:sp>
          <p:nvSpPr>
            <p:cNvPr id="34" name="Rectangle 1"/>
            <p:cNvSpPr>
              <a:spLocks noChangeArrowheads="1"/>
            </p:cNvSpPr>
            <p:nvPr/>
          </p:nvSpPr>
          <p:spPr bwMode="auto">
            <a:xfrm>
              <a:off x="1745840" y="1609129"/>
              <a:ext cx="2456001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ts val="600"/>
                </a:spcBef>
                <a:spcAft>
                  <a:spcPts val="600"/>
                </a:spcAft>
                <a:buFontTx/>
                <a:buNone/>
              </a:pPr>
              <a:r>
                <a:rPr lang="fr-FR" altLang="fr-FR" sz="1800" b="1" dirty="0">
                  <a:solidFill>
                    <a:srgbClr val="00B050"/>
                  </a:solidFill>
                  <a:latin typeface="Verdana" panose="020B0604030504040204" pitchFamily="34" charset="0"/>
                </a:rPr>
                <a:t>	 </a:t>
              </a:r>
              <a:r>
                <a:rPr lang="fr-FR" altLang="fr-FR" sz="1800" b="1" dirty="0" smtClean="0">
                  <a:solidFill>
                    <a:srgbClr val="00B050"/>
                  </a:solidFill>
                  <a:latin typeface="Verdana" panose="020B0604030504040204" pitchFamily="34" charset="0"/>
                </a:rPr>
                <a:t>  </a:t>
              </a:r>
              <a:r>
                <a:rPr lang="fr-FR" altLang="fr-FR" sz="1800" b="1" dirty="0" smtClean="0">
                  <a:solidFill>
                    <a:schemeClr val="accent6"/>
                  </a:solidFill>
                  <a:latin typeface="Verdana" panose="020B0604030504040204" pitchFamily="34" charset="0"/>
                </a:rPr>
                <a:t>+	</a:t>
              </a:r>
              <a:r>
                <a:rPr lang="fr-FR" altLang="fr-FR" sz="1800" dirty="0">
                  <a:solidFill>
                    <a:srgbClr val="FF0066"/>
                  </a:solidFill>
                  <a:latin typeface="Verdana" panose="020B0604030504040204" pitchFamily="34" charset="0"/>
                </a:rPr>
                <a:t>	</a:t>
              </a:r>
              <a:r>
                <a:rPr lang="fr-FR" altLang="fr-FR" sz="1800" dirty="0" smtClean="0">
                  <a:solidFill>
                    <a:srgbClr val="FF0066"/>
                  </a:solidFill>
                  <a:latin typeface="Verdana" panose="020B0604030504040204" pitchFamily="34" charset="0"/>
                </a:rPr>
                <a:t>   = </a:t>
              </a:r>
              <a:r>
                <a:rPr lang="fr-FR" altLang="fr-FR" sz="1800" b="1" dirty="0" smtClean="0">
                  <a:solidFill>
                    <a:srgbClr val="FF0066"/>
                  </a:solidFill>
                  <a:latin typeface="Verdana" panose="020B0604030504040204" pitchFamily="34" charset="0"/>
                </a:rPr>
                <a:t>20</a:t>
              </a:r>
              <a:endParaRPr lang="fr-FR" altLang="fr-FR" sz="1800" b="1" dirty="0">
                <a:solidFill>
                  <a:srgbClr val="FF0066"/>
                </a:solidFill>
                <a:latin typeface="Verdana" panose="020B0604030504040204" pitchFamily="34" charset="0"/>
              </a:endParaRPr>
            </a:p>
          </p:txBody>
        </p:sp>
        <p:pic>
          <p:nvPicPr>
            <p:cNvPr id="29" name="Image 28"/>
            <p:cNvPicPr>
              <a:picLocks noChangeAspect="1"/>
            </p:cNvPicPr>
            <p:nvPr/>
          </p:nvPicPr>
          <p:blipFill rotWithShape="1">
            <a:blip r:embed="rId4"/>
            <a:srcRect l="41864" t="47722" r="49600" b="34324"/>
            <a:stretch/>
          </p:blipFill>
          <p:spPr>
            <a:xfrm>
              <a:off x="1910713" y="1515376"/>
              <a:ext cx="551421" cy="541731"/>
            </a:xfrm>
            <a:prstGeom prst="rect">
              <a:avLst/>
            </a:prstGeom>
          </p:spPr>
        </p:pic>
        <p:pic>
          <p:nvPicPr>
            <p:cNvPr id="30" name="Image 29"/>
            <p:cNvPicPr>
              <a:picLocks noChangeAspect="1"/>
            </p:cNvPicPr>
            <p:nvPr/>
          </p:nvPicPr>
          <p:blipFill rotWithShape="1">
            <a:blip r:embed="rId4"/>
            <a:srcRect l="33534" t="64318" r="57930" b="17728"/>
            <a:stretch/>
          </p:blipFill>
          <p:spPr>
            <a:xfrm>
              <a:off x="2824997" y="1530628"/>
              <a:ext cx="551421" cy="541731"/>
            </a:xfrm>
            <a:prstGeom prst="rect">
              <a:avLst/>
            </a:prstGeom>
          </p:spPr>
        </p:pic>
      </p:grpSp>
      <p:sp>
        <p:nvSpPr>
          <p:cNvPr id="35" name="Rectangle 1"/>
          <p:cNvSpPr>
            <a:spLocks noChangeArrowheads="1"/>
          </p:cNvSpPr>
          <p:nvPr/>
        </p:nvSpPr>
        <p:spPr bwMode="auto">
          <a:xfrm>
            <a:off x="4106551" y="5081062"/>
            <a:ext cx="488127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ts val="600"/>
              </a:spcBef>
              <a:spcAft>
                <a:spcPts val="600"/>
              </a:spcAft>
              <a:buFontTx/>
              <a:buNone/>
            </a:pPr>
            <a:r>
              <a:rPr lang="fr-FR" altLang="fr-FR" sz="1800" dirty="0">
                <a:solidFill>
                  <a:srgbClr val="FF0066"/>
                </a:solidFill>
                <a:latin typeface="Verdana" panose="020B0604030504040204" pitchFamily="34" charset="0"/>
              </a:rPr>
              <a:t>Moi, j’ai fait </a:t>
            </a: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</a:rPr>
              <a:t>un </a:t>
            </a: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</a:rPr>
              <a:t>« coup </a:t>
            </a:r>
            <a:r>
              <a:rPr lang="fr-FR" altLang="fr-FR" sz="1800" b="1" dirty="0" err="1" smtClean="0">
                <a:solidFill>
                  <a:srgbClr val="FF0066"/>
                </a:solidFill>
                <a:latin typeface="Verdana" panose="020B0604030504040204" pitchFamily="34" charset="0"/>
              </a:rPr>
              <a:t>Mathador</a:t>
            </a: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</a:rPr>
              <a:t> » </a:t>
            </a: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</a:rPr>
              <a:t>!</a:t>
            </a:r>
            <a:endParaRPr lang="fr-FR" altLang="fr-FR" sz="1800" b="1" dirty="0">
              <a:solidFill>
                <a:srgbClr val="FF0066"/>
              </a:solidFill>
              <a:latin typeface="Verdana" panose="020B0604030504040204" pitchFamily="34" charset="0"/>
            </a:endParaRPr>
          </a:p>
        </p:txBody>
      </p:sp>
      <p:grpSp>
        <p:nvGrpSpPr>
          <p:cNvPr id="8" name="Groupe 7"/>
          <p:cNvGrpSpPr/>
          <p:nvPr/>
        </p:nvGrpSpPr>
        <p:grpSpPr>
          <a:xfrm>
            <a:off x="6435000" y="5552099"/>
            <a:ext cx="2707759" cy="554595"/>
            <a:chOff x="751367" y="2366624"/>
            <a:chExt cx="2707759" cy="554595"/>
          </a:xfrm>
        </p:grpSpPr>
        <p:sp>
          <p:nvSpPr>
            <p:cNvPr id="28" name="Rectangle 1"/>
            <p:cNvSpPr>
              <a:spLocks noChangeArrowheads="1"/>
            </p:cNvSpPr>
            <p:nvPr/>
          </p:nvSpPr>
          <p:spPr bwMode="auto">
            <a:xfrm>
              <a:off x="751367" y="2423271"/>
              <a:ext cx="2707759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ts val="600"/>
                </a:spcBef>
                <a:spcAft>
                  <a:spcPts val="600"/>
                </a:spcAft>
                <a:buFontTx/>
                <a:buNone/>
              </a:pPr>
              <a:r>
                <a:rPr lang="fr-FR" altLang="fr-FR" sz="1800" dirty="0" smtClean="0">
                  <a:solidFill>
                    <a:srgbClr val="FF0066"/>
                  </a:solidFill>
                  <a:latin typeface="Verdana" panose="020B0604030504040204" pitchFamily="34" charset="0"/>
                </a:rPr>
                <a:t>et		   </a:t>
              </a:r>
              <a:r>
                <a:rPr lang="fr-FR" altLang="fr-FR" sz="1800" b="1" dirty="0" smtClean="0">
                  <a:solidFill>
                    <a:srgbClr val="7030A0"/>
                  </a:solidFill>
                  <a:latin typeface="Verdana" panose="020B0604030504040204" pitchFamily="34" charset="0"/>
                </a:rPr>
                <a:t>-	  	  </a:t>
              </a:r>
              <a:r>
                <a:rPr lang="fr-FR" altLang="fr-FR" sz="1800" dirty="0" smtClean="0">
                  <a:solidFill>
                    <a:srgbClr val="FF0066"/>
                  </a:solidFill>
                  <a:latin typeface="Verdana" panose="020B0604030504040204" pitchFamily="34" charset="0"/>
                </a:rPr>
                <a:t>=</a:t>
              </a:r>
              <a:r>
                <a:rPr lang="fr-FR" altLang="fr-FR" sz="1800" b="1" dirty="0" smtClean="0">
                  <a:solidFill>
                    <a:srgbClr val="FF0066"/>
                  </a:solidFill>
                  <a:latin typeface="Verdana" panose="020B0604030504040204" pitchFamily="34" charset="0"/>
                </a:rPr>
                <a:t> 4</a:t>
              </a:r>
            </a:p>
          </p:txBody>
        </p:sp>
        <p:pic>
          <p:nvPicPr>
            <p:cNvPr id="31" name="Image 30"/>
            <p:cNvPicPr>
              <a:picLocks noChangeAspect="1"/>
            </p:cNvPicPr>
            <p:nvPr/>
          </p:nvPicPr>
          <p:blipFill rotWithShape="1">
            <a:blip r:embed="rId4"/>
            <a:srcRect l="21877" t="67595" r="69587" b="14451"/>
            <a:stretch/>
          </p:blipFill>
          <p:spPr>
            <a:xfrm>
              <a:off x="1337704" y="2366624"/>
              <a:ext cx="551421" cy="541731"/>
            </a:xfrm>
            <a:prstGeom prst="rect">
              <a:avLst/>
            </a:prstGeom>
          </p:spPr>
        </p:pic>
        <p:pic>
          <p:nvPicPr>
            <p:cNvPr id="32" name="Image 31"/>
            <p:cNvPicPr>
              <a:picLocks noChangeAspect="1"/>
            </p:cNvPicPr>
            <p:nvPr/>
          </p:nvPicPr>
          <p:blipFill rotWithShape="1"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448" t="48688" r="89016" b="33358"/>
            <a:stretch/>
          </p:blipFill>
          <p:spPr>
            <a:xfrm>
              <a:off x="2284507" y="2379488"/>
              <a:ext cx="551421" cy="541731"/>
            </a:xfrm>
            <a:prstGeom prst="rect">
              <a:avLst/>
            </a:prstGeom>
          </p:spPr>
        </p:pic>
      </p:grpSp>
      <p:grpSp>
        <p:nvGrpSpPr>
          <p:cNvPr id="10" name="Groupe 9"/>
          <p:cNvGrpSpPr/>
          <p:nvPr/>
        </p:nvGrpSpPr>
        <p:grpSpPr>
          <a:xfrm>
            <a:off x="4084448" y="6093830"/>
            <a:ext cx="2314163" cy="541731"/>
            <a:chOff x="4022842" y="5507444"/>
            <a:chExt cx="2314163" cy="541731"/>
          </a:xfrm>
        </p:grpSpPr>
        <p:pic>
          <p:nvPicPr>
            <p:cNvPr id="33" name="Image 32"/>
            <p:cNvPicPr>
              <a:picLocks noChangeAspect="1"/>
            </p:cNvPicPr>
            <p:nvPr/>
          </p:nvPicPr>
          <p:blipFill rotWithShape="1"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9748" t="63057" r="81716" b="18989"/>
            <a:stretch/>
          </p:blipFill>
          <p:spPr>
            <a:xfrm>
              <a:off x="5119051" y="5507444"/>
              <a:ext cx="551421" cy="541731"/>
            </a:xfrm>
            <a:prstGeom prst="rect">
              <a:avLst/>
            </a:prstGeom>
          </p:spPr>
        </p:pic>
        <p:sp>
          <p:nvSpPr>
            <p:cNvPr id="39" name="Rectangle 1"/>
            <p:cNvSpPr>
              <a:spLocks noChangeArrowheads="1"/>
            </p:cNvSpPr>
            <p:nvPr/>
          </p:nvSpPr>
          <p:spPr bwMode="auto">
            <a:xfrm>
              <a:off x="4022842" y="5583752"/>
              <a:ext cx="231416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ts val="1800"/>
                </a:spcBef>
                <a:spcAft>
                  <a:spcPts val="600"/>
                </a:spcAft>
                <a:buFontTx/>
                <a:buNone/>
              </a:pPr>
              <a:r>
                <a:rPr lang="fr-FR" altLang="fr-FR" sz="1800" dirty="0" smtClean="0">
                  <a:solidFill>
                    <a:srgbClr val="FF0066"/>
                  </a:solidFill>
                  <a:latin typeface="Verdana" panose="020B0604030504040204" pitchFamily="34" charset="0"/>
                </a:rPr>
                <a:t>puis</a:t>
              </a:r>
              <a:r>
                <a:rPr lang="fr-FR" altLang="fr-FR" sz="1800" b="1" dirty="0" smtClean="0">
                  <a:solidFill>
                    <a:srgbClr val="FF0066"/>
                  </a:solidFill>
                  <a:latin typeface="Verdana" panose="020B0604030504040204" pitchFamily="34" charset="0"/>
                </a:rPr>
                <a:t>  4 </a:t>
              </a:r>
              <a:r>
                <a:rPr lang="fr-FR" altLang="fr-FR" sz="1800" b="1" dirty="0" smtClean="0">
                  <a:solidFill>
                    <a:srgbClr val="00B0F0"/>
                  </a:solidFill>
                  <a:latin typeface="Verdana" panose="020B0604030504040204" pitchFamily="34" charset="0"/>
                </a:rPr>
                <a:t>:	   </a:t>
              </a:r>
              <a:r>
                <a:rPr lang="fr-FR" altLang="fr-FR" sz="1800" dirty="0" smtClean="0">
                  <a:solidFill>
                    <a:srgbClr val="FF0066"/>
                  </a:solidFill>
                  <a:latin typeface="Verdana" panose="020B0604030504040204" pitchFamily="34" charset="0"/>
                </a:rPr>
                <a:t>= </a:t>
              </a:r>
              <a:r>
                <a:rPr lang="fr-FR" altLang="fr-FR" sz="1800" b="1" dirty="0" smtClean="0">
                  <a:solidFill>
                    <a:srgbClr val="FF0066"/>
                  </a:solidFill>
                  <a:latin typeface="Verdana" panose="020B0604030504040204" pitchFamily="34" charset="0"/>
                </a:rPr>
                <a:t> 2</a:t>
              </a:r>
              <a:endParaRPr lang="fr-FR" altLang="fr-FR" sz="1800" b="1" dirty="0">
                <a:solidFill>
                  <a:srgbClr val="FF0066"/>
                </a:solidFill>
                <a:latin typeface="Verdana" panose="020B0604030504040204" pitchFamily="34" charset="0"/>
              </a:endParaRPr>
            </a:p>
          </p:txBody>
        </p:sp>
      </p:grpSp>
      <p:sp>
        <p:nvSpPr>
          <p:cNvPr id="40" name="Rectangle 1"/>
          <p:cNvSpPr>
            <a:spLocks noChangeArrowheads="1"/>
          </p:cNvSpPr>
          <p:nvPr/>
        </p:nvSpPr>
        <p:spPr bwMode="auto">
          <a:xfrm>
            <a:off x="6428438" y="6162335"/>
            <a:ext cx="229803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ts val="600"/>
              </a:spcBef>
              <a:spcAft>
                <a:spcPts val="600"/>
              </a:spcAft>
              <a:buFontTx/>
              <a:buNone/>
            </a:pP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</a:rPr>
              <a:t>puis  </a:t>
            </a: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</a:rPr>
              <a:t>20</a:t>
            </a: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</a:rPr>
              <a:t> </a:t>
            </a:r>
            <a:r>
              <a:rPr lang="fr-FR" altLang="fr-FR" sz="1800" b="1" dirty="0" smtClean="0">
                <a:solidFill>
                  <a:srgbClr val="00B050"/>
                </a:solidFill>
                <a:latin typeface="Verdana" panose="020B0604030504040204" pitchFamily="34" charset="0"/>
              </a:rPr>
              <a:t>x</a:t>
            </a: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</a:rPr>
              <a:t> </a:t>
            </a: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</a:rPr>
              <a:t>2</a:t>
            </a: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</a:rPr>
              <a:t> = </a:t>
            </a: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</a:rPr>
              <a:t>40</a:t>
            </a:r>
            <a:endParaRPr lang="fr-FR" altLang="fr-FR" sz="1800" b="1" dirty="0">
              <a:solidFill>
                <a:srgbClr val="FF0066"/>
              </a:solidFill>
              <a:latin typeface="Verdana" panose="020B0604030504040204" pitchFamily="34" charset="0"/>
            </a:endParaRPr>
          </a:p>
        </p:txBody>
      </p:sp>
      <p:sp>
        <p:nvSpPr>
          <p:cNvPr id="41" name="Ellipse 40"/>
          <p:cNvSpPr/>
          <p:nvPr/>
        </p:nvSpPr>
        <p:spPr>
          <a:xfrm>
            <a:off x="3803462" y="2887304"/>
            <a:ext cx="768306" cy="846531"/>
          </a:xfrm>
          <a:prstGeom prst="ellipse">
            <a:avLst/>
          </a:prstGeom>
          <a:noFill/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2" name="Ellipse 41"/>
          <p:cNvSpPr/>
          <p:nvPr/>
        </p:nvSpPr>
        <p:spPr>
          <a:xfrm>
            <a:off x="3105351" y="3546544"/>
            <a:ext cx="768306" cy="846531"/>
          </a:xfrm>
          <a:prstGeom prst="ellipse">
            <a:avLst/>
          </a:prstGeom>
          <a:noFill/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3" name="Ellipse 42"/>
          <p:cNvSpPr/>
          <p:nvPr/>
        </p:nvSpPr>
        <p:spPr>
          <a:xfrm>
            <a:off x="2120166" y="3649979"/>
            <a:ext cx="768306" cy="846531"/>
          </a:xfrm>
          <a:prstGeom prst="ellipse">
            <a:avLst/>
          </a:prstGeom>
          <a:noFill/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4" name="Ellipse 43"/>
          <p:cNvSpPr/>
          <p:nvPr/>
        </p:nvSpPr>
        <p:spPr>
          <a:xfrm>
            <a:off x="390840" y="2900076"/>
            <a:ext cx="768306" cy="846531"/>
          </a:xfrm>
          <a:prstGeom prst="ellipse">
            <a:avLst/>
          </a:prstGeom>
          <a:noFill/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5" name="Ellipse 44"/>
          <p:cNvSpPr/>
          <p:nvPr/>
        </p:nvSpPr>
        <p:spPr>
          <a:xfrm>
            <a:off x="1124195" y="3456483"/>
            <a:ext cx="768306" cy="846531"/>
          </a:xfrm>
          <a:prstGeom prst="ellipse">
            <a:avLst/>
          </a:prstGeom>
          <a:noFill/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6" name="ZoneTexte 1"/>
          <p:cNvSpPr txBox="1">
            <a:spLocks noChangeArrowheads="1"/>
          </p:cNvSpPr>
          <p:nvPr/>
        </p:nvSpPr>
        <p:spPr bwMode="auto">
          <a:xfrm>
            <a:off x="5984161" y="6594824"/>
            <a:ext cx="3159839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100" dirty="0">
                <a:latin typeface="Arial" panose="020B0604020202020204" pitchFamily="34" charset="0"/>
              </a:rPr>
              <a:t>© BORDAS/SEJER, 2022 – Calcul mental CM2</a:t>
            </a:r>
          </a:p>
        </p:txBody>
      </p:sp>
      <p:sp>
        <p:nvSpPr>
          <p:cNvPr id="47" name="Ellipse 46"/>
          <p:cNvSpPr/>
          <p:nvPr/>
        </p:nvSpPr>
        <p:spPr>
          <a:xfrm>
            <a:off x="3100586" y="3548554"/>
            <a:ext cx="768306" cy="846531"/>
          </a:xfrm>
          <a:prstGeom prst="ellipse">
            <a:avLst/>
          </a:prstGeom>
          <a:solidFill>
            <a:srgbClr val="DBEEF4">
              <a:alpha val="50196"/>
            </a:srgbClr>
          </a:solidFill>
          <a:ln w="19050">
            <a:solidFill>
              <a:srgbClr val="00B0F0">
                <a:alpha val="50196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8" name="Ellipse 47"/>
          <p:cNvSpPr/>
          <p:nvPr/>
        </p:nvSpPr>
        <p:spPr>
          <a:xfrm>
            <a:off x="3803462" y="2897749"/>
            <a:ext cx="768306" cy="846531"/>
          </a:xfrm>
          <a:prstGeom prst="ellipse">
            <a:avLst/>
          </a:prstGeom>
          <a:solidFill>
            <a:srgbClr val="DBEEF4">
              <a:alpha val="50196"/>
            </a:srgbClr>
          </a:solidFill>
          <a:ln w="19050">
            <a:solidFill>
              <a:srgbClr val="00B0F0">
                <a:alpha val="50196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9" name="Ellipse 48"/>
          <p:cNvSpPr/>
          <p:nvPr/>
        </p:nvSpPr>
        <p:spPr>
          <a:xfrm>
            <a:off x="2129846" y="3649979"/>
            <a:ext cx="768306" cy="846531"/>
          </a:xfrm>
          <a:prstGeom prst="ellipse">
            <a:avLst/>
          </a:prstGeom>
          <a:solidFill>
            <a:srgbClr val="DBEEF4">
              <a:alpha val="50196"/>
            </a:srgbClr>
          </a:solidFill>
          <a:ln w="19050">
            <a:solidFill>
              <a:srgbClr val="00B0F0">
                <a:alpha val="50196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0" name="Ellipse 49"/>
          <p:cNvSpPr/>
          <p:nvPr/>
        </p:nvSpPr>
        <p:spPr>
          <a:xfrm>
            <a:off x="398128" y="2906067"/>
            <a:ext cx="768306" cy="846531"/>
          </a:xfrm>
          <a:prstGeom prst="ellipse">
            <a:avLst/>
          </a:prstGeom>
          <a:solidFill>
            <a:srgbClr val="DBEEF4">
              <a:alpha val="50196"/>
            </a:srgbClr>
          </a:solidFill>
          <a:ln w="19050">
            <a:solidFill>
              <a:srgbClr val="00B0F0">
                <a:alpha val="50196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1" name="Ellipse 50"/>
          <p:cNvSpPr/>
          <p:nvPr/>
        </p:nvSpPr>
        <p:spPr>
          <a:xfrm>
            <a:off x="1113287" y="3445611"/>
            <a:ext cx="768306" cy="846531"/>
          </a:xfrm>
          <a:prstGeom prst="ellipse">
            <a:avLst/>
          </a:prstGeom>
          <a:solidFill>
            <a:srgbClr val="DBEEF4">
              <a:alpha val="50196"/>
            </a:srgbClr>
          </a:solidFill>
          <a:ln w="19050">
            <a:solidFill>
              <a:srgbClr val="00B0F0">
                <a:alpha val="50196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440533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1" grpId="0" animBg="1"/>
      <p:bldP spid="42" grpId="0" animBg="1"/>
      <p:bldP spid="43" grpId="0" animBg="1"/>
      <p:bldP spid="44" grpId="0" animBg="1"/>
      <p:bldP spid="45" grpId="0" animBg="1"/>
      <p:bldP spid="47" grpId="0" animBg="1"/>
      <p:bldP spid="48" grpId="0" animBg="1"/>
      <p:bldP spid="49" grpId="0" animBg="1"/>
      <p:bldP spid="50" grpId="0" animBg="1"/>
      <p:bldP spid="51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3365</TotalTime>
  <Words>428</Words>
  <Application>Microsoft Office PowerPoint</Application>
  <PresentationFormat>Affichage à l'écran (4:3)</PresentationFormat>
  <Paragraphs>71</Paragraphs>
  <Slides>10</Slides>
  <Notes>10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8" baseType="lpstr">
      <vt:lpstr>ＭＳ Ｐゴシック</vt:lpstr>
      <vt:lpstr>Arial</vt:lpstr>
      <vt:lpstr>Calibri</vt:lpstr>
      <vt:lpstr>Century Gothic</vt:lpstr>
      <vt:lpstr>Comic Sans MS</vt:lpstr>
      <vt:lpstr>Times New Roman</vt:lpstr>
      <vt:lpstr>Verdana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Utilisateur de la version d'évaluation de Office 2004</dc:creator>
  <cp:lastModifiedBy>Renon.Flore</cp:lastModifiedBy>
  <cp:revision>149</cp:revision>
  <dcterms:created xsi:type="dcterms:W3CDTF">2020-12-29T09:51:19Z</dcterms:created>
  <dcterms:modified xsi:type="dcterms:W3CDTF">2022-03-24T11:04:15Z</dcterms:modified>
</cp:coreProperties>
</file>