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9" r:id="rId2"/>
    <p:sldId id="328" r:id="rId3"/>
    <p:sldId id="364" r:id="rId4"/>
    <p:sldId id="332" r:id="rId5"/>
    <p:sldId id="350" r:id="rId6"/>
    <p:sldId id="358" r:id="rId7"/>
    <p:sldId id="312" r:id="rId8"/>
    <p:sldId id="365" r:id="rId9"/>
    <p:sldId id="360" r:id="rId10"/>
    <p:sldId id="352" r:id="rId11"/>
    <p:sldId id="339" r:id="rId12"/>
    <p:sldId id="366" r:id="rId13"/>
    <p:sldId id="355" r:id="rId14"/>
    <p:sldId id="363" r:id="rId15"/>
    <p:sldId id="356" r:id="rId16"/>
    <p:sldId id="342" r:id="rId17"/>
    <p:sldId id="367" r:id="rId18"/>
    <p:sldId id="357" r:id="rId19"/>
    <p:sldId id="362" r:id="rId20"/>
    <p:sldId id="359" r:id="rId2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499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orient="horz" pos="42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B"/>
    <a:srgbClr val="FF006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0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277" y="86"/>
      </p:cViewPr>
      <p:guideLst>
        <p:guide orient="horz" pos="3067"/>
        <p:guide pos="499"/>
        <p:guide orient="horz" pos="1412"/>
        <p:guide orient="horz" pos="42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855528-BADE-4424-94C1-A84DC24B75B1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2559BE-AFF1-4B6F-A31F-5171A78B4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10806A2-447E-4175-8D9B-C6F3F0AC965F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4099" name="Text Box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7227385-DB68-4F8E-8C6D-B9E30E53F47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 smtClean="0"/>
          </a:p>
        </p:txBody>
      </p:sp>
      <p:sp>
        <p:nvSpPr>
          <p:cNvPr id="2253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190F38D-218E-4F75-98E1-B1863BE1E0A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 smtClean="0"/>
          </a:p>
        </p:txBody>
      </p:sp>
      <p:sp>
        <p:nvSpPr>
          <p:cNvPr id="2458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E4AF1A2-F751-41DB-B5C4-B82B82B223F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 smtClean="0"/>
          </a:p>
        </p:txBody>
      </p:sp>
      <p:sp>
        <p:nvSpPr>
          <p:cNvPr id="2662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FDEC1C4-4F2F-4F44-9B23-AA068E0CA67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 smtClean="0"/>
          </a:p>
        </p:txBody>
      </p:sp>
      <p:sp>
        <p:nvSpPr>
          <p:cNvPr id="2867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C93EF0A-15E6-44B5-BCC7-62DE1E00478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 smtClean="0"/>
          </a:p>
        </p:txBody>
      </p:sp>
      <p:sp>
        <p:nvSpPr>
          <p:cNvPr id="3072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DA9FAB6-E4A1-4767-A9A9-5A06B20FC0A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 smtClean="0"/>
          </a:p>
        </p:txBody>
      </p:sp>
      <p:sp>
        <p:nvSpPr>
          <p:cNvPr id="3277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47406B5-5ED1-4A37-9134-A8869FE28CA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 smtClean="0"/>
          </a:p>
        </p:txBody>
      </p:sp>
      <p:sp>
        <p:nvSpPr>
          <p:cNvPr id="3482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E01D84A-2FF4-4480-9189-D6A9EEC4756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 smtClean="0"/>
          </a:p>
        </p:txBody>
      </p:sp>
      <p:sp>
        <p:nvSpPr>
          <p:cNvPr id="3686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BD8B0C6-6A1E-4F63-B750-F4F1BE59EDC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 smtClean="0"/>
          </a:p>
        </p:txBody>
      </p:sp>
      <p:sp>
        <p:nvSpPr>
          <p:cNvPr id="3891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6EF706B-F147-4B4A-886B-262404F23E5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 smtClean="0"/>
          </a:p>
        </p:txBody>
      </p:sp>
      <p:sp>
        <p:nvSpPr>
          <p:cNvPr id="4096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922651F-E5C4-411C-BD7B-88ABBF895E3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 smtClean="0"/>
          </a:p>
        </p:txBody>
      </p:sp>
      <p:sp>
        <p:nvSpPr>
          <p:cNvPr id="614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F2C59D2-C69E-4C2B-9828-AAD825AB30B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 smtClean="0"/>
          </a:p>
        </p:txBody>
      </p:sp>
      <p:sp>
        <p:nvSpPr>
          <p:cNvPr id="4301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853EF54-8EF8-428D-ADAD-5FABB4DF0F1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 smtClean="0"/>
          </a:p>
        </p:txBody>
      </p:sp>
      <p:sp>
        <p:nvSpPr>
          <p:cNvPr id="819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E882300-131C-40F3-B9BD-2030D542DD2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 smtClean="0"/>
          </a:p>
        </p:txBody>
      </p:sp>
      <p:sp>
        <p:nvSpPr>
          <p:cNvPr id="1024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3CE8AFD-BFC9-4445-8A0E-B3D3D5B7282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 smtClean="0"/>
          </a:p>
        </p:txBody>
      </p:sp>
      <p:sp>
        <p:nvSpPr>
          <p:cNvPr id="1229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F3513AE-4F5A-4DA5-A80E-B58B7E48742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 smtClean="0"/>
          </a:p>
        </p:txBody>
      </p:sp>
      <p:sp>
        <p:nvSpPr>
          <p:cNvPr id="1434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C4E0202-E72D-429D-BD0F-03D1FEBD2BD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 smtClean="0"/>
          </a:p>
        </p:txBody>
      </p:sp>
      <p:sp>
        <p:nvSpPr>
          <p:cNvPr id="1638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B3FD487-9F80-41FA-B2DE-DB01DBBECB8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 smtClean="0"/>
          </a:p>
        </p:txBody>
      </p:sp>
      <p:sp>
        <p:nvSpPr>
          <p:cNvPr id="1843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76BFE56-91D8-4E85-AED1-85BC1216CE4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 smtClean="0"/>
          </a:p>
        </p:txBody>
      </p:sp>
      <p:sp>
        <p:nvSpPr>
          <p:cNvPr id="2048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71D3-2E19-41EA-90E6-BF8C843BFFC2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64A0-6E93-4F6F-90A7-E4D0AEAD55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616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5CCB-A287-48AE-B84A-199DB31B0F9D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BA13-7CEF-4C2C-BDA5-7249B8BF49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220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AE6A-B9CD-4133-9911-9BDA1720DF02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DBCB-A1B7-48F1-8637-4928D9500A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491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7D73-E7DC-457B-9123-9EC0FBF838F6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A702-6A83-4DED-81BA-33D4937C37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01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9C15-E896-4876-9EA2-C7340302C5DE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955A-AB10-41CC-8D56-43A5A5B543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80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FA14-A418-432D-9B6F-B58816C4FC47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D2D7-10C7-4AA6-8B26-341F8723F3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487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39AA-C1C3-4083-91BE-2AE987BFFEED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FDBB-D424-46DC-93AC-C80E1B628F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65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DAE7-4AB6-4272-9676-DA4620C19EAE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92F5-0DFE-4BB0-A8E8-22565AA87F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95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D6FF-FF21-41FA-AF17-1FF602FB70CD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2A65-E839-43CC-AA30-F97EE9C57F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788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3C36-648A-42EB-B6DC-AD7B47516EF1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9700-C140-4FB6-83A0-CF17B2103A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088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190F-E872-472A-A076-9DA5AAA6EF43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27529-014D-4E90-B12D-769D965245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35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82E571-55B0-4E3D-B5FE-11F3A1926C6F}" type="datetime1">
              <a:rPr lang="fr-FR" altLang="fr-FR"/>
              <a:pPr>
                <a:defRPr/>
              </a:pPr>
              <a:t>08/06/2022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416E38-653D-49FE-AEA2-C870625A6D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6.xml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slide" Target="slide11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6.xml"/><Relationship Id="rId1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slide" Target="slide11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openxmlformats.org/officeDocument/2006/relationships/image" Target="../media/image7.png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1.xml"/><Relationship Id="rId1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7.xml"/><Relationship Id="rId5" Type="http://schemas.openxmlformats.org/officeDocument/2006/relationships/image" Target="../media/image25.png"/><Relationship Id="rId15" Type="http://schemas.openxmlformats.org/officeDocument/2006/relationships/slide" Target="slide2.xml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slide" Target="slide16.xm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1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19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1.xml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slide" Target="slide1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1.xml"/><Relationship Id="rId5" Type="http://schemas.openxmlformats.org/officeDocument/2006/relationships/image" Target="../media/image1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6.xml"/><Relationship Id="rId1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slide" Target="slide1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slide" Target="slide1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175000"/>
            <a:ext cx="51466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077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7163"/>
            <a:ext cx="15160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e 3"/>
          <p:cNvGrpSpPr>
            <a:grpSpLocks/>
          </p:cNvGrpSpPr>
          <p:nvPr/>
        </p:nvGrpSpPr>
        <p:grpSpPr bwMode="auto">
          <a:xfrm>
            <a:off x="4605338" y="322738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1382713" y="1912938"/>
            <a:ext cx="7532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Quel nombre obtiens-tu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si tu ajoutes au nombre </a:t>
            </a:r>
            <a:r>
              <a:rPr lang="fr-FR" altLang="fr-FR" b="1">
                <a:latin typeface="Trebuchet MS" panose="020B0603020202020204" pitchFamily="34" charset="0"/>
              </a:rPr>
              <a:t>27</a:t>
            </a: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trois dizaines et deux unités ?</a:t>
            </a:r>
          </a:p>
        </p:txBody>
      </p:sp>
      <p:sp>
        <p:nvSpPr>
          <p:cNvPr id="2151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21511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189413"/>
            <a:ext cx="11525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520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5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2"/>
          <p:cNvSpPr>
            <a:spLocks noChangeArrowheads="1"/>
          </p:cNvSpPr>
          <p:nvPr/>
        </p:nvSpPr>
        <p:spPr bwMode="auto">
          <a:xfrm>
            <a:off x="2198688" y="4621213"/>
            <a:ext cx="43973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27 + 30 + 2  =  27 + 2 + 30  =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21518" name="Text Box 2"/>
          <p:cNvSpPr>
            <a:spLocks noChangeArrowheads="1"/>
          </p:cNvSpPr>
          <p:nvPr/>
        </p:nvSpPr>
        <p:spPr bwMode="auto">
          <a:xfrm>
            <a:off x="2193925" y="4618038"/>
            <a:ext cx="4402138" cy="452437"/>
          </a:xfrm>
          <a:prstGeom prst="wedgeRectCallout">
            <a:avLst>
              <a:gd name="adj1" fmla="val -55773"/>
              <a:gd name="adj2" fmla="val 6593"/>
            </a:avLst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23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08413"/>
            <a:ext cx="61198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76463" y="3963988"/>
            <a:ext cx="2162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J’ai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dizaines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425" name="Groupe 21"/>
          <p:cNvGrpSpPr>
            <a:grpSpLocks/>
          </p:cNvGrpSpPr>
          <p:nvPr/>
        </p:nvGrpSpPr>
        <p:grpSpPr bwMode="auto">
          <a:xfrm>
            <a:off x="4067175" y="4675188"/>
            <a:ext cx="3260725" cy="896937"/>
            <a:chOff x="1263841" y="4352104"/>
            <a:chExt cx="2398910" cy="374361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263841" y="4352104"/>
              <a:ext cx="2398910" cy="37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 combien de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dizaines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faut-il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ajouter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pour trouver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 dizaines 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</a:p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800" dirty="0" smtClean="0">
                  <a:solidFill>
                    <a:srgbClr val="FF0066"/>
                  </a:solidFill>
                  <a:latin typeface="Comic Sans MS" panose="030F0702030302020204" pitchFamily="66" charset="0"/>
                </a:rPr>
                <a:t/>
              </a:r>
              <a:br>
                <a:rPr lang="fr-FR" altLang="fr-FR" sz="800" dirty="0" smtClean="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 dirty="0" smtClean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à coins arrondis 25"/>
            <p:cNvSpPr/>
            <p:nvPr/>
          </p:nvSpPr>
          <p:spPr bwMode="auto">
            <a:xfrm>
              <a:off x="1263841" y="4354754"/>
              <a:ext cx="2398910" cy="371711"/>
            </a:xfrm>
            <a:prstGeom prst="wedgeRectCallout">
              <a:avLst>
                <a:gd name="adj1" fmla="val 62711"/>
                <a:gd name="adj2" fmla="val -31602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23561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2356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224338"/>
            <a:ext cx="1352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057650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571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7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Imag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25"/>
          <p:cNvSpPr/>
          <p:nvPr/>
        </p:nvSpPr>
        <p:spPr bwMode="auto">
          <a:xfrm>
            <a:off x="2160588" y="3965575"/>
            <a:ext cx="2178050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3570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736850"/>
            <a:ext cx="3708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07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2560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614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1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Image 11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70188"/>
            <a:ext cx="3714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362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5013325" y="3400425"/>
            <a:ext cx="3605213" cy="1625600"/>
            <a:chOff x="5012904" y="3400674"/>
            <a:chExt cx="3605629" cy="1625269"/>
          </a:xfrm>
        </p:grpSpPr>
        <p:grpSp>
          <p:nvGrpSpPr>
            <p:cNvPr id="27679" name="Groupe 68"/>
            <p:cNvGrpSpPr>
              <a:grpSpLocks/>
            </p:cNvGrpSpPr>
            <p:nvPr/>
          </p:nvGrpSpPr>
          <p:grpSpPr bwMode="auto">
            <a:xfrm>
              <a:off x="5012904" y="3400674"/>
              <a:ext cx="1779626" cy="516290"/>
              <a:chOff x="5012904" y="3121419"/>
              <a:chExt cx="1779626" cy="516290"/>
            </a:xfrm>
          </p:grpSpPr>
          <p:pic>
            <p:nvPicPr>
              <p:cNvPr id="2777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8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0" name="Groupe 140"/>
            <p:cNvGrpSpPr>
              <a:grpSpLocks/>
            </p:cNvGrpSpPr>
            <p:nvPr/>
          </p:nvGrpSpPr>
          <p:grpSpPr bwMode="auto">
            <a:xfrm>
              <a:off x="6838907" y="3400674"/>
              <a:ext cx="1779626" cy="516290"/>
              <a:chOff x="5012904" y="3121419"/>
              <a:chExt cx="1779626" cy="516290"/>
            </a:xfrm>
          </p:grpSpPr>
          <p:pic>
            <p:nvPicPr>
              <p:cNvPr id="2776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7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1" name="Groupe 196"/>
            <p:cNvGrpSpPr>
              <a:grpSpLocks/>
            </p:cNvGrpSpPr>
            <p:nvPr/>
          </p:nvGrpSpPr>
          <p:grpSpPr bwMode="auto">
            <a:xfrm>
              <a:off x="5012904" y="3681910"/>
              <a:ext cx="1779626" cy="516290"/>
              <a:chOff x="5012904" y="3121419"/>
              <a:chExt cx="1779626" cy="516290"/>
            </a:xfrm>
          </p:grpSpPr>
          <p:pic>
            <p:nvPicPr>
              <p:cNvPr id="2775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6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2" name="Groupe 207"/>
            <p:cNvGrpSpPr>
              <a:grpSpLocks/>
            </p:cNvGrpSpPr>
            <p:nvPr/>
          </p:nvGrpSpPr>
          <p:grpSpPr bwMode="auto">
            <a:xfrm>
              <a:off x="5012904" y="3963234"/>
              <a:ext cx="1779626" cy="516290"/>
              <a:chOff x="5012904" y="3121419"/>
              <a:chExt cx="1779626" cy="516290"/>
            </a:xfrm>
          </p:grpSpPr>
          <p:pic>
            <p:nvPicPr>
              <p:cNvPr id="2774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5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3" name="Groupe 218"/>
            <p:cNvGrpSpPr>
              <a:grpSpLocks/>
            </p:cNvGrpSpPr>
            <p:nvPr/>
          </p:nvGrpSpPr>
          <p:grpSpPr bwMode="auto">
            <a:xfrm>
              <a:off x="5012904" y="4236585"/>
              <a:ext cx="1779626" cy="516290"/>
              <a:chOff x="5012904" y="3121419"/>
              <a:chExt cx="1779626" cy="516290"/>
            </a:xfrm>
          </p:grpSpPr>
          <p:pic>
            <p:nvPicPr>
              <p:cNvPr id="2773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4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4" name="Groupe 229"/>
            <p:cNvGrpSpPr>
              <a:grpSpLocks/>
            </p:cNvGrpSpPr>
            <p:nvPr/>
          </p:nvGrpSpPr>
          <p:grpSpPr bwMode="auto">
            <a:xfrm>
              <a:off x="5012904" y="4509653"/>
              <a:ext cx="1779626" cy="516290"/>
              <a:chOff x="5012904" y="3121419"/>
              <a:chExt cx="1779626" cy="516290"/>
            </a:xfrm>
          </p:grpSpPr>
          <p:pic>
            <p:nvPicPr>
              <p:cNvPr id="2772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3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5" name="Groupe 240"/>
            <p:cNvGrpSpPr>
              <a:grpSpLocks/>
            </p:cNvGrpSpPr>
            <p:nvPr/>
          </p:nvGrpSpPr>
          <p:grpSpPr bwMode="auto">
            <a:xfrm>
              <a:off x="6838907" y="3673440"/>
              <a:ext cx="1779626" cy="516290"/>
              <a:chOff x="5012904" y="3121419"/>
              <a:chExt cx="1779626" cy="516290"/>
            </a:xfrm>
          </p:grpSpPr>
          <p:pic>
            <p:nvPicPr>
              <p:cNvPr id="2771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2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6" name="Groupe 251"/>
            <p:cNvGrpSpPr>
              <a:grpSpLocks/>
            </p:cNvGrpSpPr>
            <p:nvPr/>
          </p:nvGrpSpPr>
          <p:grpSpPr bwMode="auto">
            <a:xfrm>
              <a:off x="6838907" y="3943264"/>
              <a:ext cx="1779626" cy="516290"/>
              <a:chOff x="5012904" y="3121419"/>
              <a:chExt cx="1779626" cy="516290"/>
            </a:xfrm>
          </p:grpSpPr>
          <p:pic>
            <p:nvPicPr>
              <p:cNvPr id="2770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1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7" name="Groupe 262"/>
            <p:cNvGrpSpPr>
              <a:grpSpLocks/>
            </p:cNvGrpSpPr>
            <p:nvPr/>
          </p:nvGrpSpPr>
          <p:grpSpPr bwMode="auto">
            <a:xfrm>
              <a:off x="6838907" y="4221379"/>
              <a:ext cx="1779626" cy="516290"/>
              <a:chOff x="5012904" y="3121419"/>
              <a:chExt cx="1779626" cy="516290"/>
            </a:xfrm>
          </p:grpSpPr>
          <p:pic>
            <p:nvPicPr>
              <p:cNvPr id="2769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70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8" name="Groupe 273"/>
            <p:cNvGrpSpPr>
              <a:grpSpLocks/>
            </p:cNvGrpSpPr>
            <p:nvPr/>
          </p:nvGrpSpPr>
          <p:grpSpPr bwMode="auto">
            <a:xfrm>
              <a:off x="6838907" y="4498987"/>
              <a:ext cx="1779626" cy="516290"/>
              <a:chOff x="5012904" y="3121419"/>
              <a:chExt cx="1779626" cy="516290"/>
            </a:xfrm>
          </p:grpSpPr>
          <p:pic>
            <p:nvPicPr>
              <p:cNvPr id="2768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65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86702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124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36061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61778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86702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24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63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27664" name="Imag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675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7" name="Imag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Imag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Image 5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2"/>
          <a:stretch>
            <a:fillRect/>
          </a:stretch>
        </p:blipFill>
        <p:spPr bwMode="auto">
          <a:xfrm>
            <a:off x="803275" y="3111500"/>
            <a:ext cx="1395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Rectangle à coins arrondis 25"/>
          <p:cNvSpPr/>
          <p:nvPr/>
        </p:nvSpPr>
        <p:spPr bwMode="auto">
          <a:xfrm>
            <a:off x="787400" y="4327525"/>
            <a:ext cx="3416300" cy="1298575"/>
          </a:xfrm>
          <a:prstGeom prst="wedgeRectCallout">
            <a:avLst>
              <a:gd name="adj1" fmla="val -25558"/>
              <a:gd name="adj2" fmla="val -65804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0066"/>
              </a:solidFill>
            </a:endParaRPr>
          </a:p>
        </p:txBody>
      </p:sp>
      <p:sp>
        <p:nvSpPr>
          <p:cNvPr id="27671" name="Text Box 2"/>
          <p:cNvSpPr txBox="1">
            <a:spLocks noChangeArrowheads="1"/>
          </p:cNvSpPr>
          <p:nvPr/>
        </p:nvSpPr>
        <p:spPr bwMode="auto">
          <a:xfrm>
            <a:off x="785813" y="4337050"/>
            <a:ext cx="34178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 pars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4 dizaines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91" name="Text Box 2"/>
          <p:cNvSpPr txBox="1">
            <a:spLocks noChangeArrowheads="1"/>
          </p:cNvSpPr>
          <p:nvPr/>
        </p:nvSpPr>
        <p:spPr bwMode="auto">
          <a:xfrm>
            <a:off x="787400" y="4738688"/>
            <a:ext cx="3416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j’ajoute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/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10 dizaines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73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736850"/>
            <a:ext cx="3708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60985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362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e 3"/>
          <p:cNvGrpSpPr>
            <a:grpSpLocks/>
          </p:cNvGrpSpPr>
          <p:nvPr/>
        </p:nvGrpSpPr>
        <p:grpSpPr bwMode="auto">
          <a:xfrm>
            <a:off x="5013325" y="3400425"/>
            <a:ext cx="3605213" cy="1625600"/>
            <a:chOff x="5012904" y="3400674"/>
            <a:chExt cx="3605629" cy="1625269"/>
          </a:xfrm>
        </p:grpSpPr>
        <p:grpSp>
          <p:nvGrpSpPr>
            <p:cNvPr id="29726" name="Groupe 68"/>
            <p:cNvGrpSpPr>
              <a:grpSpLocks/>
            </p:cNvGrpSpPr>
            <p:nvPr/>
          </p:nvGrpSpPr>
          <p:grpSpPr bwMode="auto">
            <a:xfrm>
              <a:off x="5012904" y="3400674"/>
              <a:ext cx="1779626" cy="516290"/>
              <a:chOff x="5012904" y="3121419"/>
              <a:chExt cx="1779626" cy="516290"/>
            </a:xfrm>
          </p:grpSpPr>
          <p:pic>
            <p:nvPicPr>
              <p:cNvPr id="2982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3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27" name="Groupe 140"/>
            <p:cNvGrpSpPr>
              <a:grpSpLocks/>
            </p:cNvGrpSpPr>
            <p:nvPr/>
          </p:nvGrpSpPr>
          <p:grpSpPr bwMode="auto">
            <a:xfrm>
              <a:off x="6838907" y="3400674"/>
              <a:ext cx="1779626" cy="516290"/>
              <a:chOff x="5012904" y="3121419"/>
              <a:chExt cx="1779626" cy="516290"/>
            </a:xfrm>
          </p:grpSpPr>
          <p:pic>
            <p:nvPicPr>
              <p:cNvPr id="2981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2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28" name="Groupe 196"/>
            <p:cNvGrpSpPr>
              <a:grpSpLocks/>
            </p:cNvGrpSpPr>
            <p:nvPr/>
          </p:nvGrpSpPr>
          <p:grpSpPr bwMode="auto">
            <a:xfrm>
              <a:off x="5012904" y="3681910"/>
              <a:ext cx="1779626" cy="516290"/>
              <a:chOff x="5012904" y="3121419"/>
              <a:chExt cx="1779626" cy="516290"/>
            </a:xfrm>
          </p:grpSpPr>
          <p:pic>
            <p:nvPicPr>
              <p:cNvPr id="2980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1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29" name="Groupe 207"/>
            <p:cNvGrpSpPr>
              <a:grpSpLocks/>
            </p:cNvGrpSpPr>
            <p:nvPr/>
          </p:nvGrpSpPr>
          <p:grpSpPr bwMode="auto">
            <a:xfrm>
              <a:off x="5012904" y="3963234"/>
              <a:ext cx="1779626" cy="516290"/>
              <a:chOff x="5012904" y="3121419"/>
              <a:chExt cx="1779626" cy="516290"/>
            </a:xfrm>
          </p:grpSpPr>
          <p:pic>
            <p:nvPicPr>
              <p:cNvPr id="2979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0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0" name="Groupe 218"/>
            <p:cNvGrpSpPr>
              <a:grpSpLocks/>
            </p:cNvGrpSpPr>
            <p:nvPr/>
          </p:nvGrpSpPr>
          <p:grpSpPr bwMode="auto">
            <a:xfrm>
              <a:off x="5012904" y="4236585"/>
              <a:ext cx="1779626" cy="516290"/>
              <a:chOff x="5012904" y="3121419"/>
              <a:chExt cx="1779626" cy="516290"/>
            </a:xfrm>
          </p:grpSpPr>
          <p:pic>
            <p:nvPicPr>
              <p:cNvPr id="2978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9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1" name="Groupe 229"/>
            <p:cNvGrpSpPr>
              <a:grpSpLocks/>
            </p:cNvGrpSpPr>
            <p:nvPr/>
          </p:nvGrpSpPr>
          <p:grpSpPr bwMode="auto">
            <a:xfrm>
              <a:off x="5012904" y="4509653"/>
              <a:ext cx="1779626" cy="516290"/>
              <a:chOff x="5012904" y="3121419"/>
              <a:chExt cx="1779626" cy="516290"/>
            </a:xfrm>
          </p:grpSpPr>
          <p:pic>
            <p:nvPicPr>
              <p:cNvPr id="2977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8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2" name="Groupe 240"/>
            <p:cNvGrpSpPr>
              <a:grpSpLocks/>
            </p:cNvGrpSpPr>
            <p:nvPr/>
          </p:nvGrpSpPr>
          <p:grpSpPr bwMode="auto">
            <a:xfrm>
              <a:off x="6838907" y="3673440"/>
              <a:ext cx="1779626" cy="516290"/>
              <a:chOff x="5012904" y="3121419"/>
              <a:chExt cx="1779626" cy="516290"/>
            </a:xfrm>
          </p:grpSpPr>
          <p:pic>
            <p:nvPicPr>
              <p:cNvPr id="2976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3" name="Groupe 251"/>
            <p:cNvGrpSpPr>
              <a:grpSpLocks/>
            </p:cNvGrpSpPr>
            <p:nvPr/>
          </p:nvGrpSpPr>
          <p:grpSpPr bwMode="auto">
            <a:xfrm>
              <a:off x="6838907" y="3943264"/>
              <a:ext cx="1779626" cy="516290"/>
              <a:chOff x="5012904" y="3121419"/>
              <a:chExt cx="1779626" cy="516290"/>
            </a:xfrm>
          </p:grpSpPr>
          <p:pic>
            <p:nvPicPr>
              <p:cNvPr id="2975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4" name="Groupe 262"/>
            <p:cNvGrpSpPr>
              <a:grpSpLocks/>
            </p:cNvGrpSpPr>
            <p:nvPr/>
          </p:nvGrpSpPr>
          <p:grpSpPr bwMode="auto">
            <a:xfrm>
              <a:off x="6838907" y="4221379"/>
              <a:ext cx="1779626" cy="516290"/>
              <a:chOff x="5012904" y="3121419"/>
              <a:chExt cx="1779626" cy="516290"/>
            </a:xfrm>
          </p:grpSpPr>
          <p:pic>
            <p:nvPicPr>
              <p:cNvPr id="2974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35" name="Groupe 273"/>
            <p:cNvGrpSpPr>
              <a:grpSpLocks/>
            </p:cNvGrpSpPr>
            <p:nvPr/>
          </p:nvGrpSpPr>
          <p:grpSpPr bwMode="auto">
            <a:xfrm>
              <a:off x="6838907" y="4498987"/>
              <a:ext cx="1779626" cy="516290"/>
              <a:chOff x="5012904" y="3121419"/>
              <a:chExt cx="1779626" cy="516290"/>
            </a:xfrm>
          </p:grpSpPr>
          <p:pic>
            <p:nvPicPr>
              <p:cNvPr id="29736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5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7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992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8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8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267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0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04" y="312141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1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6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2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030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3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9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4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305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5" name="Imag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42" y="3396409"/>
                <a:ext cx="317500" cy="24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970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61778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86702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124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360613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617788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867025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242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1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29713" name="Imag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Image 1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>
            <a:fillRect/>
          </a:stretch>
        </p:blipFill>
        <p:spPr bwMode="auto">
          <a:xfrm>
            <a:off x="665163" y="3071813"/>
            <a:ext cx="11525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722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17" name="Imag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25"/>
          <p:cNvSpPr/>
          <p:nvPr/>
        </p:nvSpPr>
        <p:spPr bwMode="auto">
          <a:xfrm>
            <a:off x="647700" y="4532313"/>
            <a:ext cx="3556000" cy="1298575"/>
          </a:xfrm>
          <a:prstGeom prst="wedgeRectCallout">
            <a:avLst>
              <a:gd name="adj1" fmla="val -25558"/>
              <a:gd name="adj2" fmla="val -65804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FF0066"/>
                </a:solidFill>
                <a:latin typeface="Verdana" panose="020B0604030504040204" pitchFamily="34" charset="0"/>
              </a:rPr>
              <a:t>Pour moi,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b="1" dirty="0">
                <a:solidFill>
                  <a:srgbClr val="FF0066"/>
                </a:solidFill>
                <a:latin typeface="Verdana" panose="020B0604030504040204" pitchFamily="34" charset="0"/>
              </a:rPr>
              <a:t>automatique</a:t>
            </a:r>
            <a:r>
              <a:rPr lang="fr-FR" altLang="fr-FR" dirty="0">
                <a:solidFill>
                  <a:srgbClr val="FF0066"/>
                </a:solidFill>
                <a:latin typeface="Verdana" panose="020B0604030504040204" pitchFamily="34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dirty="0">
                <a:solidFill>
                  <a:srgbClr val="FF0066"/>
                </a:solidFill>
                <a:latin typeface="Verdana" panose="020B0604030504040204" pitchFamily="34" charset="0"/>
              </a:rPr>
              <a:t>je sais que  </a:t>
            </a:r>
            <a:r>
              <a:rPr lang="fr-FR" altLang="fr-FR" b="1" dirty="0">
                <a:solidFill>
                  <a:srgbClr val="FF0066"/>
                </a:solidFill>
                <a:latin typeface="Verdana" panose="020B0604030504040204" pitchFamily="34" charset="0"/>
              </a:rPr>
              <a:t>100 = 40 + 60</a:t>
            </a:r>
            <a:r>
              <a:rPr lang="fr-FR" altLang="fr-FR" dirty="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2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60985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Image 11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70188"/>
            <a:ext cx="3714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1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175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761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3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4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5" name="Imag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Image 3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065588"/>
            <a:ext cx="1352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27350" y="4432300"/>
            <a:ext cx="334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60" name="Image 1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70188"/>
            <a:ext cx="3714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16100" y="3911600"/>
            <a:ext cx="47672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Diviser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nombre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deux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chercher la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moitié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ce nombre.</a:t>
            </a:r>
            <a:endParaRPr lang="fr-FR" altLang="fr-FR" sz="2800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9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3800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124325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3808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4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03513"/>
            <a:ext cx="36734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5"/>
          <p:cNvSpPr/>
          <p:nvPr/>
        </p:nvSpPr>
        <p:spPr bwMode="auto">
          <a:xfrm>
            <a:off x="1801813" y="3895725"/>
            <a:ext cx="4781550" cy="860425"/>
          </a:xfrm>
          <a:prstGeom prst="wedgeRectCallout">
            <a:avLst>
              <a:gd name="adj1" fmla="val -57140"/>
              <a:gd name="adj2" fmla="val 446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584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5847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5853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0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2563"/>
            <a:ext cx="3673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7894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7895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0"/>
          <a:stretch>
            <a:fillRect/>
          </a:stretch>
        </p:blipFill>
        <p:spPr bwMode="auto">
          <a:xfrm>
            <a:off x="798513" y="3355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7908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9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55600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55600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à coins arrondis 25"/>
          <p:cNvSpPr/>
          <p:nvPr/>
        </p:nvSpPr>
        <p:spPr bwMode="auto">
          <a:xfrm>
            <a:off x="7921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905" name="Text Box 2"/>
          <p:cNvSpPr txBox="1">
            <a:spLocks noChangeArrowheads="1"/>
          </p:cNvSpPr>
          <p:nvPr/>
        </p:nvSpPr>
        <p:spPr bwMode="auto">
          <a:xfrm>
            <a:off x="798513" y="4800600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La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moitié de 30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6" name="Text Box 2"/>
          <p:cNvSpPr txBox="1">
            <a:spLocks noChangeArrowheads="1"/>
          </p:cNvSpPr>
          <p:nvPr/>
        </p:nvSpPr>
        <p:spPr bwMode="auto">
          <a:xfrm>
            <a:off x="2260600" y="4845050"/>
            <a:ext cx="2457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907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03513"/>
            <a:ext cx="36734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9942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39943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0"/>
          <a:stretch>
            <a:fillRect/>
          </a:stretch>
        </p:blipFill>
        <p:spPr bwMode="auto">
          <a:xfrm>
            <a:off x="798513" y="3355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9977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8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9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0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7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2563"/>
            <a:ext cx="3673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55600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556000"/>
            <a:ext cx="1782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3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4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6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Imag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86225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à coins arrondis 25"/>
          <p:cNvSpPr/>
          <p:nvPr/>
        </p:nvSpPr>
        <p:spPr bwMode="auto">
          <a:xfrm>
            <a:off x="7921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969" name="Text Box 2"/>
          <p:cNvSpPr txBox="1">
            <a:spLocks noChangeArrowheads="1"/>
          </p:cNvSpPr>
          <p:nvPr/>
        </p:nvSpPr>
        <p:spPr bwMode="auto">
          <a:xfrm>
            <a:off x="798513" y="4800600"/>
            <a:ext cx="2457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La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moitié de 30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70" name="Text Box 2"/>
          <p:cNvSpPr txBox="1">
            <a:spLocks noChangeArrowheads="1"/>
          </p:cNvSpPr>
          <p:nvPr/>
        </p:nvSpPr>
        <p:spPr bwMode="auto">
          <a:xfrm>
            <a:off x="2260600" y="4845050"/>
            <a:ext cx="2457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71" name="Text Box 2"/>
          <p:cNvSpPr txBox="1">
            <a:spLocks noChangeArrowheads="1"/>
          </p:cNvSpPr>
          <p:nvPr/>
        </p:nvSpPr>
        <p:spPr bwMode="auto">
          <a:xfrm>
            <a:off x="798513" y="5157788"/>
            <a:ext cx="3744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car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15 + 15 = 30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3789363" y="3813175"/>
            <a:ext cx="3838575" cy="541338"/>
          </a:xfrm>
          <a:custGeom>
            <a:avLst/>
            <a:gdLst>
              <a:gd name="connsiteX0" fmla="*/ 0 w 3839289"/>
              <a:gd name="connsiteY0" fmla="*/ 542087 h 542087"/>
              <a:gd name="connsiteX1" fmla="*/ 3839289 w 3839289"/>
              <a:gd name="connsiteY1" fmla="*/ 542087 h 542087"/>
              <a:gd name="connsiteX2" fmla="*/ 3839289 w 3839289"/>
              <a:gd name="connsiteY2" fmla="*/ 0 h 542087"/>
              <a:gd name="connsiteX3" fmla="*/ 2013467 w 3839289"/>
              <a:gd name="connsiteY3" fmla="*/ 0 h 542087"/>
              <a:gd name="connsiteX4" fmla="*/ 2013467 w 3839289"/>
              <a:gd name="connsiteY4" fmla="*/ 259130 h 542087"/>
              <a:gd name="connsiteX5" fmla="*/ 20850 w 3839289"/>
              <a:gd name="connsiteY5" fmla="*/ 259130 h 542087"/>
              <a:gd name="connsiteX6" fmla="*/ 0 w 3839289"/>
              <a:gd name="connsiteY6" fmla="*/ 542087 h 542087"/>
              <a:gd name="connsiteX0" fmla="*/ 0 w 3839289"/>
              <a:gd name="connsiteY0" fmla="*/ 542087 h 542087"/>
              <a:gd name="connsiteX1" fmla="*/ 3839289 w 3839289"/>
              <a:gd name="connsiteY1" fmla="*/ 542087 h 542087"/>
              <a:gd name="connsiteX2" fmla="*/ 3839289 w 3839289"/>
              <a:gd name="connsiteY2" fmla="*/ 0 h 542087"/>
              <a:gd name="connsiteX3" fmla="*/ 2013467 w 3839289"/>
              <a:gd name="connsiteY3" fmla="*/ 0 h 542087"/>
              <a:gd name="connsiteX4" fmla="*/ 2013467 w 3839289"/>
              <a:gd name="connsiteY4" fmla="*/ 259130 h 542087"/>
              <a:gd name="connsiteX5" fmla="*/ 2979 w 3839289"/>
              <a:gd name="connsiteY5" fmla="*/ 259130 h 542087"/>
              <a:gd name="connsiteX6" fmla="*/ 0 w 3839289"/>
              <a:gd name="connsiteY6" fmla="*/ 542087 h 542087"/>
              <a:gd name="connsiteX0" fmla="*/ 5956 w 3845245"/>
              <a:gd name="connsiteY0" fmla="*/ 542087 h 542087"/>
              <a:gd name="connsiteX1" fmla="*/ 3845245 w 3845245"/>
              <a:gd name="connsiteY1" fmla="*/ 542087 h 542087"/>
              <a:gd name="connsiteX2" fmla="*/ 3845245 w 3845245"/>
              <a:gd name="connsiteY2" fmla="*/ 0 h 542087"/>
              <a:gd name="connsiteX3" fmla="*/ 2019423 w 3845245"/>
              <a:gd name="connsiteY3" fmla="*/ 0 h 542087"/>
              <a:gd name="connsiteX4" fmla="*/ 2019423 w 3845245"/>
              <a:gd name="connsiteY4" fmla="*/ 259130 h 542087"/>
              <a:gd name="connsiteX5" fmla="*/ 0 w 3845245"/>
              <a:gd name="connsiteY5" fmla="*/ 259130 h 542087"/>
              <a:gd name="connsiteX6" fmla="*/ 5956 w 3845245"/>
              <a:gd name="connsiteY6" fmla="*/ 542087 h 542087"/>
              <a:gd name="connsiteX0" fmla="*/ 0 w 3839289"/>
              <a:gd name="connsiteY0" fmla="*/ 542087 h 542087"/>
              <a:gd name="connsiteX1" fmla="*/ 3839289 w 3839289"/>
              <a:gd name="connsiteY1" fmla="*/ 542087 h 542087"/>
              <a:gd name="connsiteX2" fmla="*/ 3839289 w 3839289"/>
              <a:gd name="connsiteY2" fmla="*/ 0 h 542087"/>
              <a:gd name="connsiteX3" fmla="*/ 2013467 w 3839289"/>
              <a:gd name="connsiteY3" fmla="*/ 0 h 542087"/>
              <a:gd name="connsiteX4" fmla="*/ 2013467 w 3839289"/>
              <a:gd name="connsiteY4" fmla="*/ 259130 h 542087"/>
              <a:gd name="connsiteX5" fmla="*/ 8936 w 3839289"/>
              <a:gd name="connsiteY5" fmla="*/ 259130 h 542087"/>
              <a:gd name="connsiteX6" fmla="*/ 0 w 3839289"/>
              <a:gd name="connsiteY6" fmla="*/ 542087 h 542087"/>
              <a:gd name="connsiteX0" fmla="*/ 0 w 3839289"/>
              <a:gd name="connsiteY0" fmla="*/ 542087 h 542087"/>
              <a:gd name="connsiteX1" fmla="*/ 3839289 w 3839289"/>
              <a:gd name="connsiteY1" fmla="*/ 542087 h 542087"/>
              <a:gd name="connsiteX2" fmla="*/ 3839289 w 3839289"/>
              <a:gd name="connsiteY2" fmla="*/ 0 h 542087"/>
              <a:gd name="connsiteX3" fmla="*/ 2013467 w 3839289"/>
              <a:gd name="connsiteY3" fmla="*/ 0 h 542087"/>
              <a:gd name="connsiteX4" fmla="*/ 2013467 w 3839289"/>
              <a:gd name="connsiteY4" fmla="*/ 259130 h 542087"/>
              <a:gd name="connsiteX5" fmla="*/ 1 w 3839289"/>
              <a:gd name="connsiteY5" fmla="*/ 259130 h 542087"/>
              <a:gd name="connsiteX6" fmla="*/ 0 w 3839289"/>
              <a:gd name="connsiteY6" fmla="*/ 542087 h 54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9289" h="542087">
                <a:moveTo>
                  <a:pt x="0" y="542087"/>
                </a:moveTo>
                <a:lnTo>
                  <a:pt x="3839289" y="542087"/>
                </a:lnTo>
                <a:lnTo>
                  <a:pt x="3839289" y="0"/>
                </a:lnTo>
                <a:lnTo>
                  <a:pt x="2013467" y="0"/>
                </a:lnTo>
                <a:lnTo>
                  <a:pt x="2013467" y="259130"/>
                </a:lnTo>
                <a:lnTo>
                  <a:pt x="1" y="259130"/>
                </a:lnTo>
                <a:cubicBezTo>
                  <a:pt x="1" y="353449"/>
                  <a:pt x="0" y="447768"/>
                  <a:pt x="0" y="542087"/>
                </a:cubicBez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73" name="ZoneTexte 45"/>
          <p:cNvSpPr txBox="1">
            <a:spLocks noChangeArrowheads="1"/>
          </p:cNvSpPr>
          <p:nvPr/>
        </p:nvSpPr>
        <p:spPr bwMode="auto">
          <a:xfrm>
            <a:off x="8329613" y="378777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8BBA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39974" name="ZoneTexte 46"/>
          <p:cNvSpPr txBox="1">
            <a:spLocks noChangeArrowheads="1"/>
          </p:cNvSpPr>
          <p:nvPr/>
        </p:nvSpPr>
        <p:spPr bwMode="auto">
          <a:xfrm>
            <a:off x="2641600" y="3287713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</a:p>
        </p:txBody>
      </p:sp>
      <p:cxnSp>
        <p:nvCxnSpPr>
          <p:cNvPr id="48" name="Connecteur droit avec flèche 47"/>
          <p:cNvCxnSpPr>
            <a:endCxn id="39974" idx="3"/>
          </p:cNvCxnSpPr>
          <p:nvPr/>
        </p:nvCxnSpPr>
        <p:spPr>
          <a:xfrm flipH="1" flipV="1">
            <a:off x="3152775" y="3473450"/>
            <a:ext cx="617538" cy="314325"/>
          </a:xfrm>
          <a:prstGeom prst="straightConnector1">
            <a:avLst/>
          </a:prstGeom>
          <a:ln w="19050">
            <a:solidFill>
              <a:srgbClr val="FF0066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7705725" y="4016375"/>
            <a:ext cx="668338" cy="0"/>
          </a:xfrm>
          <a:prstGeom prst="straightConnector1">
            <a:avLst/>
          </a:prstGeom>
          <a:ln w="19050">
            <a:solidFill>
              <a:srgbClr val="FF8BBA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5127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5128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33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33675"/>
            <a:ext cx="5219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4199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41991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2000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2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3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4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 3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065588"/>
            <a:ext cx="13525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897188" y="4432300"/>
            <a:ext cx="337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199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2563"/>
            <a:ext cx="3673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7175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7176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7181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9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774950"/>
            <a:ext cx="52197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6"/>
          <a:stretch>
            <a:fillRect/>
          </a:stretch>
        </p:blipFill>
        <p:spPr bwMode="auto">
          <a:xfrm>
            <a:off x="3482975" y="4013200"/>
            <a:ext cx="1752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9223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9224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c 6"/>
          <p:cNvSpPr/>
          <p:nvPr/>
        </p:nvSpPr>
        <p:spPr>
          <a:xfrm rot="5400000">
            <a:off x="2082801" y="2835275"/>
            <a:ext cx="241300" cy="612775"/>
          </a:xfrm>
          <a:prstGeom prst="arc">
            <a:avLst>
              <a:gd name="adj1" fmla="val 16200000"/>
              <a:gd name="adj2" fmla="val 5555321"/>
            </a:avLst>
          </a:prstGeom>
          <a:noFill/>
          <a:ln>
            <a:solidFill>
              <a:srgbClr val="EC00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Arc 57"/>
          <p:cNvSpPr/>
          <p:nvPr/>
        </p:nvSpPr>
        <p:spPr>
          <a:xfrm rot="5400000">
            <a:off x="3167063" y="2811462"/>
            <a:ext cx="241300" cy="612775"/>
          </a:xfrm>
          <a:prstGeom prst="arc">
            <a:avLst>
              <a:gd name="adj1" fmla="val 16200000"/>
              <a:gd name="adj2" fmla="val 5555321"/>
            </a:avLst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Arc 58"/>
          <p:cNvSpPr/>
          <p:nvPr/>
        </p:nvSpPr>
        <p:spPr>
          <a:xfrm rot="5400000">
            <a:off x="4245770" y="2812256"/>
            <a:ext cx="239712" cy="612775"/>
          </a:xfrm>
          <a:prstGeom prst="arc">
            <a:avLst>
              <a:gd name="adj1" fmla="val 16200000"/>
              <a:gd name="adj2" fmla="val 5555321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28" name="Imag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2"/>
          <a:stretch>
            <a:fillRect/>
          </a:stretch>
        </p:blipFill>
        <p:spPr bwMode="auto">
          <a:xfrm>
            <a:off x="766763" y="3548063"/>
            <a:ext cx="1193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2"/>
          <p:cNvSpPr>
            <a:spLocks noChangeArrowheads="1"/>
          </p:cNvSpPr>
          <p:nvPr/>
        </p:nvSpPr>
        <p:spPr bwMode="auto">
          <a:xfrm>
            <a:off x="757238" y="5046663"/>
            <a:ext cx="3302000" cy="1362075"/>
          </a:xfrm>
          <a:prstGeom prst="wedgeRectCallout">
            <a:avLst>
              <a:gd name="adj1" fmla="val -31389"/>
              <a:gd name="adj2" fmla="val -74065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Tu peux te représenter 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les nombres :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dizaines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en tout.</a:t>
            </a:r>
          </a:p>
        </p:txBody>
      </p:sp>
      <p:pic>
        <p:nvPicPr>
          <p:cNvPr id="9230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9240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2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509963"/>
            <a:ext cx="35290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0574"/>
          <a:stretch/>
        </p:blipFill>
        <p:spPr>
          <a:xfrm>
            <a:off x="5287047" y="4011895"/>
            <a:ext cx="1728000" cy="282152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6804" y="4264046"/>
            <a:ext cx="3528000" cy="284725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5264" y="4517864"/>
            <a:ext cx="3528000" cy="284725"/>
          </a:xfrm>
          <a:prstGeom prst="rect">
            <a:avLst/>
          </a:prstGeom>
        </p:spPr>
      </p:pic>
      <p:pic>
        <p:nvPicPr>
          <p:cNvPr id="9237" name="Image 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33675"/>
            <a:ext cx="5219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759200"/>
            <a:ext cx="35290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1270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11271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"/>
          <p:cNvSpPr>
            <a:spLocks noChangeArrowheads="1"/>
          </p:cNvSpPr>
          <p:nvPr/>
        </p:nvSpPr>
        <p:spPr bwMode="auto">
          <a:xfrm>
            <a:off x="2359025" y="4702175"/>
            <a:ext cx="3741738" cy="1300163"/>
          </a:xfrm>
          <a:prstGeom prst="wedgeRectCallout">
            <a:avLst>
              <a:gd name="adj1" fmla="val -62167"/>
              <a:gd name="adj2" fmla="val -24954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Tu peux aussi trouver une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façon astucieuse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d’additionner les nombres.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3" name="Image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310063"/>
            <a:ext cx="13954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136775" y="3825875"/>
            <a:ext cx="534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FF0066"/>
                </a:solidFill>
                <a:latin typeface="Trebuchet MS" panose="020B0603020202020204" pitchFamily="34" charset="0"/>
              </a:rPr>
              <a:t>30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2825750" y="3825875"/>
            <a:ext cx="809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FF0066"/>
                </a:solidFill>
                <a:latin typeface="Trebuchet MS" panose="020B0603020202020204" pitchFamily="34" charset="0"/>
              </a:rPr>
              <a:t>+ 10</a:t>
            </a:r>
          </a:p>
        </p:txBody>
      </p:sp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3887788" y="3840163"/>
            <a:ext cx="809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FF0066"/>
                </a:solidFill>
                <a:latin typeface="Trebuchet MS" panose="020B0603020202020204" pitchFamily="34" charset="0"/>
              </a:rPr>
              <a:t>+ 10</a:t>
            </a:r>
          </a:p>
        </p:txBody>
      </p:sp>
      <p:grpSp>
        <p:nvGrpSpPr>
          <p:cNvPr id="7178" name="Groupe 7177"/>
          <p:cNvGrpSpPr>
            <a:grpSpLocks/>
          </p:cNvGrpSpPr>
          <p:nvPr/>
        </p:nvGrpSpPr>
        <p:grpSpPr bwMode="auto">
          <a:xfrm>
            <a:off x="1955800" y="3236913"/>
            <a:ext cx="1343025" cy="557212"/>
            <a:chOff x="1254461" y="3072765"/>
            <a:chExt cx="1342410" cy="556260"/>
          </a:xfrm>
        </p:grpSpPr>
        <p:grpSp>
          <p:nvGrpSpPr>
            <p:cNvPr id="11297" name="Groupe 25"/>
            <p:cNvGrpSpPr>
              <a:grpSpLocks/>
            </p:cNvGrpSpPr>
            <p:nvPr/>
          </p:nvGrpSpPr>
          <p:grpSpPr bwMode="auto">
            <a:xfrm>
              <a:off x="1379007" y="3077369"/>
              <a:ext cx="1093318" cy="551656"/>
              <a:chOff x="1379007" y="3077369"/>
              <a:chExt cx="1093318" cy="551656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1378229" y="3085443"/>
                <a:ext cx="307834" cy="543582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H="1">
                <a:off x="1686063" y="3077519"/>
                <a:ext cx="787039" cy="551506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72" name="Connecteur droit 7171"/>
            <p:cNvCxnSpPr/>
            <p:nvPr/>
          </p:nvCxnSpPr>
          <p:spPr>
            <a:xfrm>
              <a:off x="1254461" y="3072765"/>
              <a:ext cx="249124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2347748" y="3074349"/>
              <a:ext cx="249123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9" name="Groupe 7178"/>
          <p:cNvGrpSpPr>
            <a:grpSpLocks/>
          </p:cNvGrpSpPr>
          <p:nvPr/>
        </p:nvGrpSpPr>
        <p:grpSpPr bwMode="auto">
          <a:xfrm>
            <a:off x="2259013" y="3232150"/>
            <a:ext cx="1308100" cy="542925"/>
            <a:chOff x="1368862" y="3086100"/>
            <a:chExt cx="1307663" cy="542925"/>
          </a:xfrm>
        </p:grpSpPr>
        <p:grpSp>
          <p:nvGrpSpPr>
            <p:cNvPr id="11292" name="Groupe 27"/>
            <p:cNvGrpSpPr>
              <a:grpSpLocks/>
            </p:cNvGrpSpPr>
            <p:nvPr/>
          </p:nvGrpSpPr>
          <p:grpSpPr bwMode="auto">
            <a:xfrm>
              <a:off x="1472014" y="3095625"/>
              <a:ext cx="1061683" cy="533400"/>
              <a:chOff x="1472014" y="3095625"/>
              <a:chExt cx="1061683" cy="533400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1472015" y="3095625"/>
                <a:ext cx="955356" cy="5334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H="1">
                <a:off x="2427371" y="3095625"/>
                <a:ext cx="106327" cy="5334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Connecteur droit 73"/>
            <p:cNvCxnSpPr/>
            <p:nvPr/>
          </p:nvCxnSpPr>
          <p:spPr>
            <a:xfrm>
              <a:off x="2427370" y="3086100"/>
              <a:ext cx="249155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1368862" y="3095625"/>
              <a:ext cx="249154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0" name="Groupe 7179"/>
          <p:cNvGrpSpPr>
            <a:grpSpLocks/>
          </p:cNvGrpSpPr>
          <p:nvPr/>
        </p:nvGrpSpPr>
        <p:grpSpPr bwMode="auto">
          <a:xfrm>
            <a:off x="4224338" y="3230563"/>
            <a:ext cx="323850" cy="514350"/>
            <a:chOff x="3085124" y="3114675"/>
            <a:chExt cx="324000" cy="514350"/>
          </a:xfrm>
        </p:grpSpPr>
        <p:cxnSp>
          <p:nvCxnSpPr>
            <p:cNvPr id="7168" name="Connecteur droit 7167"/>
            <p:cNvCxnSpPr/>
            <p:nvPr/>
          </p:nvCxnSpPr>
          <p:spPr>
            <a:xfrm>
              <a:off x="3242359" y="3122612"/>
              <a:ext cx="0" cy="506413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085124" y="3114675"/>
              <a:ext cx="324000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4757738" y="3825875"/>
            <a:ext cx="809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FF0066"/>
                </a:solidFill>
                <a:latin typeface="Trebuchet MS" panose="020B0603020202020204" pitchFamily="34" charset="0"/>
              </a:rPr>
              <a:t>= 50</a:t>
            </a:r>
          </a:p>
        </p:txBody>
      </p:sp>
      <p:pic>
        <p:nvPicPr>
          <p:cNvPr id="11281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1286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3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33675"/>
            <a:ext cx="5219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64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331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13319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3328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2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97188" y="4432300"/>
            <a:ext cx="337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26" name="Image 2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165600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Imag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774950"/>
            <a:ext cx="52197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382713" y="1912938"/>
            <a:ext cx="7532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Quel nombre obtiens-tu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si tu ajoutes au nombre </a:t>
            </a:r>
            <a:r>
              <a:rPr lang="fr-FR" altLang="fr-FR" b="1">
                <a:latin typeface="Trebuchet MS" panose="020B0603020202020204" pitchFamily="34" charset="0"/>
              </a:rPr>
              <a:t>27</a:t>
            </a: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trois dizaines et deux unités ?</a:t>
            </a:r>
          </a:p>
        </p:txBody>
      </p:sp>
      <p:sp>
        <p:nvSpPr>
          <p:cNvPr id="15366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15367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65600"/>
            <a:ext cx="1082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5374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3"/>
          <p:cNvGrpSpPr>
            <a:grpSpLocks/>
          </p:cNvGrpSpPr>
          <p:nvPr/>
        </p:nvGrpSpPr>
        <p:grpSpPr bwMode="auto">
          <a:xfrm>
            <a:off x="2170113" y="4468020"/>
            <a:ext cx="3943350" cy="1027112"/>
            <a:chOff x="2195260" y="4139555"/>
            <a:chExt cx="2795627" cy="380980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195260" y="4139555"/>
              <a:ext cx="2795627" cy="38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Écris cette phrase avec une </a:t>
              </a:r>
              <a:b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opération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mathématique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!</a:t>
              </a:r>
              <a:endParaRPr lang="fr-FR" altLang="fr-FR" sz="2800" dirty="0" smtClean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à coins arrondis 25"/>
            <p:cNvSpPr/>
            <p:nvPr/>
          </p:nvSpPr>
          <p:spPr bwMode="auto">
            <a:xfrm>
              <a:off x="2195260" y="4139555"/>
              <a:ext cx="2795627" cy="380980"/>
            </a:xfrm>
            <a:prstGeom prst="wedgeRectCallout">
              <a:avLst>
                <a:gd name="adj1" fmla="val -56259"/>
                <a:gd name="adj2" fmla="val -17577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1382713" y="1912938"/>
            <a:ext cx="7532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Quel nombre obtiens-tu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si tu ajoutes au nombre </a:t>
            </a:r>
            <a:r>
              <a:rPr lang="fr-FR" altLang="fr-FR" b="1">
                <a:latin typeface="Trebuchet MS" panose="020B0603020202020204" pitchFamily="34" charset="0"/>
              </a:rPr>
              <a:t>27</a:t>
            </a: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trois dizaines et deux unités ?</a:t>
            </a:r>
          </a:p>
        </p:txBody>
      </p:sp>
      <p:sp>
        <p:nvSpPr>
          <p:cNvPr id="17414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17415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7421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Image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8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08413"/>
            <a:ext cx="61198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3814763" y="4187825"/>
            <a:ext cx="58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27 </a:t>
            </a: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6411913" y="4189413"/>
            <a:ext cx="123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unités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6065838" y="4184650"/>
            <a:ext cx="37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  <a:endParaRPr lang="fr-FR" altLang="fr-FR" sz="1800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619625" y="4184650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 dizaines</a:t>
            </a: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4287838" y="4184650"/>
            <a:ext cx="37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2203450" y="4106863"/>
            <a:ext cx="1716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Cela s’écrit : </a:t>
            </a:r>
          </a:p>
        </p:txBody>
      </p:sp>
      <p:pic>
        <p:nvPicPr>
          <p:cNvPr id="1946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2"/>
          <p:cNvSpPr txBox="1">
            <a:spLocks noChangeArrowheads="1"/>
          </p:cNvSpPr>
          <p:nvPr/>
        </p:nvSpPr>
        <p:spPr bwMode="auto">
          <a:xfrm>
            <a:off x="1382713" y="1912938"/>
            <a:ext cx="7532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Quel nombre obtiens-tu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si tu ajoutes au nombre </a:t>
            </a:r>
            <a:r>
              <a:rPr lang="fr-FR" altLang="fr-FR" b="1">
                <a:latin typeface="Trebuchet MS" panose="020B0603020202020204" pitchFamily="34" charset="0"/>
              </a:rPr>
              <a:t>27</a:t>
            </a: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02000"/>
              </a:lnSpc>
              <a:buFont typeface="Arial" panose="020B0604020202020204" pitchFamily="34" charset="0"/>
              <a:buNone/>
            </a:pPr>
            <a:r>
              <a:rPr lang="fr-FR" altLang="fr-FR" sz="2800" b="1">
                <a:solidFill>
                  <a:srgbClr val="000000"/>
                </a:solidFill>
                <a:latin typeface="Trebuchet MS" panose="020B0603020202020204" pitchFamily="34" charset="0"/>
              </a:rPr>
              <a:t>trois dizaines et deux unités ?</a:t>
            </a:r>
          </a:p>
        </p:txBody>
      </p:sp>
      <p:sp>
        <p:nvSpPr>
          <p:cNvPr id="19468" name="ZoneTexte 1"/>
          <p:cNvSpPr txBox="1">
            <a:spLocks noChangeArrowheads="1"/>
          </p:cNvSpPr>
          <p:nvPr/>
        </p:nvSpPr>
        <p:spPr bwMode="auto">
          <a:xfrm>
            <a:off x="5984875" y="6586538"/>
            <a:ext cx="3159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CM1</a:t>
            </a:r>
          </a:p>
        </p:txBody>
      </p:sp>
      <p:pic>
        <p:nvPicPr>
          <p:cNvPr id="19469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128588"/>
            <a:ext cx="84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189413"/>
            <a:ext cx="11525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51475" y="2447925"/>
            <a:ext cx="612775" cy="481013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279650" y="2486025"/>
            <a:ext cx="1225550" cy="479425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382713" y="2989263"/>
            <a:ext cx="2341562" cy="479425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213225" y="2989263"/>
            <a:ext cx="2035175" cy="479425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787775" y="2984500"/>
            <a:ext cx="346075" cy="479425"/>
          </a:xfrm>
          <a:prstGeom prst="rect">
            <a:avLst/>
          </a:prstGeom>
          <a:solidFill>
            <a:srgbClr val="FF0066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814763" y="4592638"/>
            <a:ext cx="318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27 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     30        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 2</a:t>
            </a:r>
          </a:p>
        </p:txBody>
      </p:sp>
      <p:pic>
        <p:nvPicPr>
          <p:cNvPr id="1947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482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Image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9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7250"/>
            <a:ext cx="22034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Text Box 2"/>
          <p:cNvSpPr>
            <a:spLocks noChangeArrowheads="1"/>
          </p:cNvSpPr>
          <p:nvPr/>
        </p:nvSpPr>
        <p:spPr bwMode="auto">
          <a:xfrm>
            <a:off x="2193925" y="4102100"/>
            <a:ext cx="5449888" cy="973138"/>
          </a:xfrm>
          <a:prstGeom prst="wedgeRectCallout">
            <a:avLst>
              <a:gd name="adj1" fmla="val -54731"/>
              <a:gd name="adj2" fmla="val 26806"/>
            </a:avLst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37" grpId="0"/>
      <p:bldP spid="35" grpId="0"/>
      <p:bldP spid="5" grpId="0" animBg="1"/>
      <p:bldP spid="28" grpId="0" animBg="1"/>
      <p:bldP spid="29" grpId="0" animBg="1"/>
      <p:bldP spid="30" grpId="0" animBg="1"/>
      <p:bldP spid="36" grpId="0" animBg="1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473</Words>
  <Application>Microsoft Office PowerPoint</Application>
  <PresentationFormat>Affichage à l'écran (4:3)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ＭＳ Ｐゴシック</vt:lpstr>
      <vt:lpstr>Calibri</vt:lpstr>
      <vt:lpstr>Trebuchet MS</vt:lpstr>
      <vt:lpstr>Verdana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231</cp:revision>
  <dcterms:created xsi:type="dcterms:W3CDTF">2020-12-28T16:28:56Z</dcterms:created>
  <dcterms:modified xsi:type="dcterms:W3CDTF">2022-06-08T08:00:19Z</dcterms:modified>
</cp:coreProperties>
</file>