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305" r:id="rId2"/>
    <p:sldId id="312" r:id="rId3"/>
    <p:sldId id="313" r:id="rId4"/>
    <p:sldId id="316" r:id="rId5"/>
    <p:sldId id="319" r:id="rId6"/>
    <p:sldId id="315" r:id="rId7"/>
    <p:sldId id="322" r:id="rId8"/>
    <p:sldId id="324" r:id="rId9"/>
    <p:sldId id="323" r:id="rId10"/>
    <p:sldId id="325" r:id="rId11"/>
    <p:sldId id="326" r:id="rId12"/>
    <p:sldId id="327" r:id="rId13"/>
    <p:sldId id="314" r:id="rId14"/>
  </p:sldIdLst>
  <p:sldSz cx="9144000" cy="6858000" type="screen4x3"/>
  <p:notesSz cx="6858000" cy="9144000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on.Flore" initials="" lastIdx="2" clrIdx="0"/>
  <p:cmAuthor id="2" name="Renon.Flore" initials="R" lastIdx="1" clrIdx="1">
    <p:extLst>
      <p:ext uri="{19B8F6BF-5375-455C-9EA6-DF929625EA0E}">
        <p15:presenceInfo xmlns:p15="http://schemas.microsoft.com/office/powerpoint/2012/main" userId="S-1-5-21-737544064-3160098397-222450227-228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E6F2"/>
    <a:srgbClr val="D7E4BD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361" autoAdjust="0"/>
  </p:normalViewPr>
  <p:slideViewPr>
    <p:cSldViewPr snapToGrid="0" snapToObjects="1">
      <p:cViewPr varScale="1">
        <p:scale>
          <a:sx n="89" d="100"/>
          <a:sy n="89" d="100"/>
        </p:scale>
        <p:origin x="102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D62CAC3-3DCF-4B62-A4E6-5B231DFD349A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D6929FF-C0F9-45CE-9331-D29EAF4EE8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ＭＳ Ｐゴシック" pitchFamily="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4AF3D7E-12F8-47D3-8A89-E9CD8025FA74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 smtClean="0"/>
          </a:p>
        </p:txBody>
      </p:sp>
      <p:sp>
        <p:nvSpPr>
          <p:cNvPr id="4099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Text Box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F8EFC3D4-89FE-412D-8F45-DB8435C19F2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10</a:t>
            </a:fld>
            <a:endParaRPr lang="fr-FR" altLang="fr-FR" smtClean="0"/>
          </a:p>
        </p:txBody>
      </p:sp>
      <p:sp>
        <p:nvSpPr>
          <p:cNvPr id="12292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dirty="0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46218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F8EFC3D4-89FE-412D-8F45-DB8435C19F2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11</a:t>
            </a:fld>
            <a:endParaRPr lang="fr-FR" altLang="fr-FR" smtClean="0"/>
          </a:p>
        </p:txBody>
      </p:sp>
      <p:sp>
        <p:nvSpPr>
          <p:cNvPr id="12292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dirty="0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37188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F8EFC3D4-89FE-412D-8F45-DB8435C19F2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12</a:t>
            </a:fld>
            <a:endParaRPr lang="fr-FR" altLang="fr-FR" smtClean="0"/>
          </a:p>
        </p:txBody>
      </p:sp>
      <p:sp>
        <p:nvSpPr>
          <p:cNvPr id="12292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dirty="0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5116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F8EFC3D4-89FE-412D-8F45-DB8435C19F2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13</a:t>
            </a:fld>
            <a:endParaRPr lang="fr-FR" altLang="fr-FR" smtClean="0"/>
          </a:p>
        </p:txBody>
      </p:sp>
      <p:sp>
        <p:nvSpPr>
          <p:cNvPr id="12292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7A5ED7A9-F8D3-41F5-985F-8BEAF375FAFF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2</a:t>
            </a:fld>
            <a:endParaRPr lang="fr-FR" altLang="fr-FR" smtClean="0"/>
          </a:p>
        </p:txBody>
      </p:sp>
      <p:sp>
        <p:nvSpPr>
          <p:cNvPr id="6148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D68B21FA-F115-478A-8CF5-F618E10F1683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3</a:t>
            </a:fld>
            <a:endParaRPr lang="fr-FR" altLang="fr-FR" smtClean="0"/>
          </a:p>
        </p:txBody>
      </p:sp>
      <p:sp>
        <p:nvSpPr>
          <p:cNvPr id="8196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D68B21FA-F115-478A-8CF5-F618E10F1683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4</a:t>
            </a:fld>
            <a:endParaRPr lang="fr-FR" altLang="fr-FR" smtClean="0"/>
          </a:p>
        </p:txBody>
      </p:sp>
      <p:sp>
        <p:nvSpPr>
          <p:cNvPr id="8196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96947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D68B21FA-F115-478A-8CF5-F618E10F1683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5</a:t>
            </a:fld>
            <a:endParaRPr lang="fr-FR" altLang="fr-FR" smtClean="0"/>
          </a:p>
        </p:txBody>
      </p:sp>
      <p:sp>
        <p:nvSpPr>
          <p:cNvPr id="8196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95789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02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E391571A-2239-467F-94E9-42CF89F4524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6</a:t>
            </a:fld>
            <a:endParaRPr lang="fr-FR" altLang="fr-FR" smtClean="0"/>
          </a:p>
        </p:txBody>
      </p:sp>
      <p:sp>
        <p:nvSpPr>
          <p:cNvPr id="10244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F8EFC3D4-89FE-412D-8F45-DB8435C19F2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7</a:t>
            </a:fld>
            <a:endParaRPr lang="fr-FR" altLang="fr-FR" smtClean="0"/>
          </a:p>
        </p:txBody>
      </p:sp>
      <p:sp>
        <p:nvSpPr>
          <p:cNvPr id="12292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16049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F8EFC3D4-89FE-412D-8F45-DB8435C19F2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8</a:t>
            </a:fld>
            <a:endParaRPr lang="fr-FR" altLang="fr-FR" smtClean="0"/>
          </a:p>
        </p:txBody>
      </p:sp>
      <p:sp>
        <p:nvSpPr>
          <p:cNvPr id="12292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4620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F8EFC3D4-89FE-412D-8F45-DB8435C19F2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9</a:t>
            </a:fld>
            <a:endParaRPr lang="fr-FR" altLang="fr-FR" smtClean="0"/>
          </a:p>
        </p:txBody>
      </p:sp>
      <p:sp>
        <p:nvSpPr>
          <p:cNvPr id="12292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dirty="0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4519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95150-38AB-4C87-B934-63A73C83D760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37315-6B2B-480C-82E4-329FDBD5A75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33644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5C886-2811-421F-B8FA-B7684D473310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6DE61-2703-4D1B-B2B3-E044EC17EA5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35288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C179B-6905-4B93-97D5-1C936D52AB6E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BF681-667D-4D04-AEA9-F5D3C835A4B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88791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B3A9C-BE46-4225-A8F8-49C2B42B9A04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3F1A1-339B-4C0A-BC1E-CFC0B6B5CDE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17709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4DC00-64C8-4EB0-8757-95F6FFA452BD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0A8CE-93E4-4522-B09B-47649A22609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2359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532F3-8BB0-4F36-836F-0EB827F7635A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7A423-EEA0-4F9E-B30B-640D55FF6DB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09433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F74CC-F6A0-4794-84BC-AB55DC2C4C91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4ACE5-617C-4E54-BAA2-7B3C613558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1144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7A053-FECB-4DCC-95B3-26BCA79902C0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B759-8700-4886-975B-BB309EFAFEC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05882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97E03-B253-4D39-8348-28C83DE9B26A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F9741-5051-44B1-8F39-65A23B3EB8F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72615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CA772-E2B8-491C-B15E-186CDCECC027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61A08-BE00-4EDD-8668-4644E2C92DF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43406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FF503-49FE-42E7-B1C2-BEC8259805DE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0C58A-2291-4DC9-8D81-197BE99DDB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26105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9B9F78A-1DF6-4DEE-9BE0-FFDFDE7C8696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6E3A33D-E184-48D8-A8E5-6C877C7E134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4" charset="-128"/>
          <a:cs typeface="ＭＳ Ｐゴシック" pitchFamily="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4" charset="-128"/>
          <a:cs typeface="ＭＳ Ｐゴシック" pitchFamily="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3175" y="2300750"/>
            <a:ext cx="9140825" cy="145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2945" tIns="137480" rIns="82945" bIns="41473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r-FR" altLang="fr-FR" sz="6000" b="1" dirty="0" smtClean="0">
                <a:solidFill>
                  <a:schemeClr val="accent5"/>
                </a:solidFill>
                <a:latin typeface="Calibri" panose="020F0502020204030204" pitchFamily="34" charset="0"/>
              </a:rPr>
              <a:t>Les règles</a:t>
            </a:r>
          </a:p>
          <a:p>
            <a:pPr algn="ctr" eaLnBrk="1" hangingPunct="1">
              <a:defRPr/>
            </a:pPr>
            <a:r>
              <a:rPr lang="fr-FR" altLang="fr-FR" sz="6000" b="1" dirty="0" smtClean="0">
                <a:solidFill>
                  <a:schemeClr val="accent5"/>
                </a:solidFill>
                <a:latin typeface="Calibri" panose="020F0502020204030204" pitchFamily="34" charset="0"/>
              </a:rPr>
              <a:t>des jeux de calcul mental</a:t>
            </a:r>
            <a:endParaRPr lang="fr-FR" altLang="fr-FR" sz="2800" dirty="0" smtClean="0">
              <a:latin typeface="Calibri" panose="020F0502020204030204" pitchFamily="34" charset="0"/>
            </a:endParaRPr>
          </a:p>
        </p:txBody>
      </p:sp>
      <p:sp>
        <p:nvSpPr>
          <p:cNvPr id="3075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</a:t>
            </a:r>
            <a:r>
              <a:rPr lang="fr-FR" altLang="fr-FR" sz="1100" dirty="0" smtClean="0">
                <a:latin typeface="Arial" panose="020B0604020202020204" pitchFamily="34" charset="0"/>
              </a:rPr>
              <a:t>CM1</a:t>
            </a:r>
            <a:endParaRPr lang="fr-FR" altLang="fr-FR" sz="1100" dirty="0">
              <a:latin typeface="Arial" panose="020B0604020202020204" pitchFamily="34" charset="0"/>
            </a:endParaRPr>
          </a:p>
        </p:txBody>
      </p:sp>
      <p:pic>
        <p:nvPicPr>
          <p:cNvPr id="3077" name="Image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519113"/>
            <a:ext cx="3281363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1680397" y="4277889"/>
            <a:ext cx="5776856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 avec					</a:t>
            </a:r>
          </a:p>
        </p:txBody>
      </p:sp>
      <p:pic>
        <p:nvPicPr>
          <p:cNvPr id="10" name="Image 9" descr="Mathador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6755" y="4081610"/>
            <a:ext cx="1738276" cy="771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06295" y="157384"/>
            <a:ext cx="1516181" cy="2160000"/>
          </a:xfrm>
          <a:prstGeom prst="rect">
            <a:avLst/>
          </a:prstGeom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130" y="1222280"/>
            <a:ext cx="8388000" cy="3717160"/>
          </a:xfrm>
          <a:prstGeom prst="rect">
            <a:avLst/>
          </a:prstGeom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pic>
        <p:nvPicPr>
          <p:cNvPr id="11273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</a:t>
            </a:r>
            <a:r>
              <a:rPr lang="fr-FR" altLang="fr-FR" sz="1100" dirty="0" smtClean="0">
                <a:latin typeface="Arial" panose="020B0604020202020204" pitchFamily="34" charset="0"/>
              </a:rPr>
              <a:t>CM1</a:t>
            </a:r>
            <a:endParaRPr lang="fr-FR" altLang="fr-FR" sz="1100" dirty="0">
              <a:latin typeface="Arial" panose="020B0604020202020204" pitchFamily="34" charset="0"/>
            </a:endParaRP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93690" y="129290"/>
            <a:ext cx="841480" cy="11988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4632432" y="3912410"/>
            <a:ext cx="3893510" cy="697639"/>
          </a:xfrm>
          <a:prstGeom prst="rect">
            <a:avLst/>
          </a:prstGeom>
          <a:noFill/>
          <a:ln w="19050"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5" name="Image 34"/>
          <p:cNvPicPr>
            <a:picLocks noChangeAspect="1"/>
          </p:cNvPicPr>
          <p:nvPr/>
        </p:nvPicPr>
        <p:blipFill>
          <a:blip r:embed="rId7">
            <a:clrChange>
              <a:clrFrom>
                <a:srgbClr val="FFFEFE"/>
              </a:clrFrom>
              <a:clrTo>
                <a:srgbClr val="FFFEFE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7779731" y="4048727"/>
            <a:ext cx="1396816" cy="2556000"/>
          </a:xfrm>
          <a:prstGeom prst="rect">
            <a:avLst/>
          </a:prstGeom>
        </p:spPr>
      </p:pic>
      <p:sp>
        <p:nvSpPr>
          <p:cNvPr id="33" name="Rectangle 32"/>
          <p:cNvSpPr/>
          <p:nvPr/>
        </p:nvSpPr>
        <p:spPr bwMode="auto">
          <a:xfrm>
            <a:off x="599166" y="5002598"/>
            <a:ext cx="7148018" cy="1602130"/>
          </a:xfrm>
          <a:prstGeom prst="wedgeRectCallout">
            <a:avLst>
              <a:gd name="adj1" fmla="val 53499"/>
              <a:gd name="adj2" fmla="val -45890"/>
            </a:avLst>
          </a:prstGeom>
          <a:solidFill>
            <a:schemeClr val="bg1"/>
          </a:solidFill>
          <a:ln w="19050">
            <a:solidFill>
              <a:srgbClr val="FF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4" name="Rectangle 1"/>
          <p:cNvSpPr>
            <a:spLocks noChangeArrowheads="1"/>
          </p:cNvSpPr>
          <p:nvPr/>
        </p:nvSpPr>
        <p:spPr bwMode="auto">
          <a:xfrm>
            <a:off x="599166" y="5028108"/>
            <a:ext cx="71480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fr-FR" altLang="fr-FR" sz="1800" dirty="0">
                <a:solidFill>
                  <a:srgbClr val="FF0066"/>
                </a:solidFill>
                <a:latin typeface="Verdana" panose="020B0604030504040204" pitchFamily="34" charset="0"/>
              </a:rPr>
              <a:t>Moi, j’ai fait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</a:rPr>
              <a:t>un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</a:rPr>
              <a:t>« coup </a:t>
            </a:r>
            <a:r>
              <a:rPr lang="fr-FR" altLang="fr-FR" sz="1800" b="1" dirty="0" err="1" smtClean="0">
                <a:solidFill>
                  <a:srgbClr val="FF0066"/>
                </a:solidFill>
                <a:latin typeface="Verdana" panose="020B0604030504040204" pitchFamily="34" charset="0"/>
              </a:rPr>
              <a:t>Mathador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</a:rPr>
              <a:t> »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</a:rPr>
              <a:t>!</a:t>
            </a:r>
            <a:endParaRPr lang="fr-FR" altLang="fr-FR" sz="1800" b="1" dirty="0">
              <a:solidFill>
                <a:srgbClr val="FF0066"/>
              </a:solidFill>
              <a:latin typeface="Verdana" panose="020B0604030504040204" pitchFamily="34" charset="0"/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927158" y="5492183"/>
            <a:ext cx="2456001" cy="530942"/>
            <a:chOff x="927158" y="5492183"/>
            <a:chExt cx="2456001" cy="530942"/>
          </a:xfrm>
        </p:grpSpPr>
        <p:sp>
          <p:nvSpPr>
            <p:cNvPr id="37" name="Rectangle 1"/>
            <p:cNvSpPr>
              <a:spLocks noChangeArrowheads="1"/>
            </p:cNvSpPr>
            <p:nvPr/>
          </p:nvSpPr>
          <p:spPr bwMode="auto">
            <a:xfrm>
              <a:off x="927158" y="5572988"/>
              <a:ext cx="245600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buFontTx/>
                <a:buNone/>
              </a:pPr>
              <a:r>
                <a:rPr lang="fr-FR" altLang="fr-FR" sz="1800" b="1" dirty="0">
                  <a:solidFill>
                    <a:srgbClr val="00B050"/>
                  </a:solidFill>
                  <a:latin typeface="Verdana" panose="020B0604030504040204" pitchFamily="34" charset="0"/>
                </a:rPr>
                <a:t>	 </a:t>
              </a:r>
              <a:r>
                <a:rPr lang="fr-FR" altLang="fr-FR" sz="1800" b="1" dirty="0" smtClean="0">
                  <a:solidFill>
                    <a:srgbClr val="00B050"/>
                  </a:solidFill>
                  <a:latin typeface="Verdana" panose="020B0604030504040204" pitchFamily="34" charset="0"/>
                </a:rPr>
                <a:t>  </a:t>
              </a:r>
              <a:r>
                <a:rPr lang="fr-FR" altLang="fr-FR" sz="1800" b="1" dirty="0" smtClean="0">
                  <a:solidFill>
                    <a:srgbClr val="00B0F0"/>
                  </a:solidFill>
                  <a:latin typeface="Verdana" panose="020B0604030504040204" pitchFamily="34" charset="0"/>
                </a:rPr>
                <a:t>:  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</a:rPr>
                <a:t>	</a:t>
              </a:r>
              <a:r>
                <a:rPr lang="fr-FR" altLang="fr-FR" sz="1800" dirty="0">
                  <a:solidFill>
                    <a:srgbClr val="FF0066"/>
                  </a:solidFill>
                  <a:latin typeface="Verdana" panose="020B0604030504040204" pitchFamily="34" charset="0"/>
                </a:rPr>
                <a:t>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 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2</a:t>
              </a:r>
              <a:endParaRPr lang="fr-FR" altLang="fr-FR" sz="1800" b="1" dirty="0">
                <a:solidFill>
                  <a:srgbClr val="FF0066"/>
                </a:solidFill>
                <a:latin typeface="Verdana" panose="020B0604030504040204" pitchFamily="34" charset="0"/>
              </a:endParaRPr>
            </a:p>
          </p:txBody>
        </p:sp>
        <p:pic>
          <p:nvPicPr>
            <p:cNvPr id="48" name="Image 47"/>
            <p:cNvPicPr>
              <a:picLocks noChangeAspect="1"/>
            </p:cNvPicPr>
            <p:nvPr/>
          </p:nvPicPr>
          <p:blipFill rotWithShape="1">
            <a:blip r:embed="rId4"/>
            <a:srcRect l="21671" t="70747" r="68761" b="11588"/>
            <a:stretch/>
          </p:blipFill>
          <p:spPr>
            <a:xfrm>
              <a:off x="989012" y="5492183"/>
              <a:ext cx="648929" cy="530942"/>
            </a:xfrm>
            <a:prstGeom prst="rect">
              <a:avLst/>
            </a:prstGeom>
          </p:spPr>
        </p:pic>
        <p:pic>
          <p:nvPicPr>
            <p:cNvPr id="49" name="Image 48"/>
            <p:cNvPicPr>
              <a:picLocks noChangeAspect="1"/>
            </p:cNvPicPr>
            <p:nvPr/>
          </p:nvPicPr>
          <p:blipFill rotWithShape="1">
            <a:blip r:embed="rId4"/>
            <a:srcRect l="9783" t="65840" r="80649" b="16495"/>
            <a:stretch/>
          </p:blipFill>
          <p:spPr>
            <a:xfrm>
              <a:off x="1858679" y="5492183"/>
              <a:ext cx="648929" cy="530942"/>
            </a:xfrm>
            <a:prstGeom prst="rect">
              <a:avLst/>
            </a:prstGeom>
          </p:spPr>
        </p:pic>
      </p:grpSp>
      <p:grpSp>
        <p:nvGrpSpPr>
          <p:cNvPr id="4" name="Groupe 3"/>
          <p:cNvGrpSpPr/>
          <p:nvPr/>
        </p:nvGrpSpPr>
        <p:grpSpPr>
          <a:xfrm>
            <a:off x="4387990" y="5501661"/>
            <a:ext cx="3127248" cy="530942"/>
            <a:chOff x="4387990" y="5501661"/>
            <a:chExt cx="3127248" cy="530942"/>
          </a:xfrm>
        </p:grpSpPr>
        <p:sp>
          <p:nvSpPr>
            <p:cNvPr id="41" name="Rectangle 1"/>
            <p:cNvSpPr>
              <a:spLocks noChangeArrowheads="1"/>
            </p:cNvSpPr>
            <p:nvPr/>
          </p:nvSpPr>
          <p:spPr bwMode="auto">
            <a:xfrm>
              <a:off x="4387990" y="5590464"/>
              <a:ext cx="312724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buFontTx/>
                <a:buNone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puis      2  </a:t>
              </a:r>
              <a:r>
                <a:rPr lang="fr-FR" altLang="fr-FR" sz="1800" b="1" dirty="0" smtClean="0">
                  <a:solidFill>
                    <a:srgbClr val="00B050"/>
                  </a:solidFill>
                  <a:latin typeface="Verdana" panose="020B0604030504040204" pitchFamily="34" charset="0"/>
                </a:rPr>
                <a:t>x</a:t>
              </a:r>
              <a:r>
                <a:rPr lang="fr-FR" altLang="fr-FR" sz="1800" b="1" dirty="0" smtClean="0">
                  <a:solidFill>
                    <a:srgbClr val="7030A0"/>
                  </a:solidFill>
                  <a:latin typeface="Verdana" panose="020B0604030504040204" pitchFamily="34" charset="0"/>
                </a:rPr>
                <a:t>	  </a:t>
              </a:r>
              <a:r>
                <a:rPr lang="fr-FR" altLang="fr-FR" sz="1800" b="1" dirty="0">
                  <a:solidFill>
                    <a:srgbClr val="7030A0"/>
                  </a:solidFill>
                  <a:latin typeface="Verdana" panose="020B0604030504040204" pitchFamily="34" charset="0"/>
                </a:rPr>
                <a:t> </a:t>
              </a:r>
              <a:r>
                <a:rPr lang="fr-FR" altLang="fr-FR" sz="1800" b="1" dirty="0" smtClean="0">
                  <a:solidFill>
                    <a:srgbClr val="7030A0"/>
                  </a:solidFill>
                  <a:latin typeface="Verdana" panose="020B0604030504040204" pitchFamily="34" charset="0"/>
                </a:rPr>
                <a:t> 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=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 12</a:t>
              </a:r>
            </a:p>
          </p:txBody>
        </p:sp>
        <p:pic>
          <p:nvPicPr>
            <p:cNvPr id="50" name="Image 49"/>
            <p:cNvPicPr>
              <a:picLocks noChangeAspect="1"/>
            </p:cNvPicPr>
            <p:nvPr/>
          </p:nvPicPr>
          <p:blipFill rotWithShape="1">
            <a:blip r:embed="rId4"/>
            <a:srcRect l="33377" t="67057" r="57055" b="15278"/>
            <a:stretch/>
          </p:blipFill>
          <p:spPr>
            <a:xfrm>
              <a:off x="5984161" y="5501661"/>
              <a:ext cx="648929" cy="530942"/>
            </a:xfrm>
            <a:prstGeom prst="rect">
              <a:avLst/>
            </a:prstGeom>
          </p:spPr>
        </p:pic>
      </p:grpSp>
      <p:sp>
        <p:nvSpPr>
          <p:cNvPr id="55" name="Ellipse 54"/>
          <p:cNvSpPr/>
          <p:nvPr/>
        </p:nvSpPr>
        <p:spPr>
          <a:xfrm>
            <a:off x="3193211" y="3613419"/>
            <a:ext cx="768306" cy="846531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Ellipse 55"/>
          <p:cNvSpPr/>
          <p:nvPr/>
        </p:nvSpPr>
        <p:spPr>
          <a:xfrm>
            <a:off x="2232099" y="3742860"/>
            <a:ext cx="768306" cy="846531"/>
          </a:xfrm>
          <a:prstGeom prst="ellipse">
            <a:avLst/>
          </a:prstGeom>
          <a:solidFill>
            <a:srgbClr val="DCE6F2">
              <a:alpha val="50196"/>
            </a:srgbClr>
          </a:solidFill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Ellipse 56"/>
          <p:cNvSpPr/>
          <p:nvPr/>
        </p:nvSpPr>
        <p:spPr>
          <a:xfrm>
            <a:off x="1267445" y="3578394"/>
            <a:ext cx="707466" cy="789654"/>
          </a:xfrm>
          <a:prstGeom prst="ellipse">
            <a:avLst/>
          </a:prstGeom>
          <a:solidFill>
            <a:srgbClr val="DCE6F2">
              <a:alpha val="50196"/>
            </a:srgbClr>
          </a:solidFill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24468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130" y="1222280"/>
            <a:ext cx="8388000" cy="3717160"/>
          </a:xfrm>
          <a:prstGeom prst="rect">
            <a:avLst/>
          </a:prstGeom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pic>
        <p:nvPicPr>
          <p:cNvPr id="11273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</a:t>
            </a:r>
            <a:r>
              <a:rPr lang="fr-FR" altLang="fr-FR" sz="1100" dirty="0" smtClean="0">
                <a:latin typeface="Arial" panose="020B0604020202020204" pitchFamily="34" charset="0"/>
              </a:rPr>
              <a:t>CM1</a:t>
            </a:r>
            <a:endParaRPr lang="fr-FR" altLang="fr-FR" sz="1100" dirty="0">
              <a:latin typeface="Arial" panose="020B0604020202020204" pitchFamily="34" charset="0"/>
            </a:endParaRP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93690" y="129290"/>
            <a:ext cx="841480" cy="11988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4632432" y="3912410"/>
            <a:ext cx="3893510" cy="697639"/>
          </a:xfrm>
          <a:prstGeom prst="rect">
            <a:avLst/>
          </a:prstGeom>
          <a:noFill/>
          <a:ln w="19050"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5" name="Image 34"/>
          <p:cNvPicPr>
            <a:picLocks noChangeAspect="1"/>
          </p:cNvPicPr>
          <p:nvPr/>
        </p:nvPicPr>
        <p:blipFill>
          <a:blip r:embed="rId7">
            <a:clrChange>
              <a:clrFrom>
                <a:srgbClr val="FFFEFE"/>
              </a:clrFrom>
              <a:clrTo>
                <a:srgbClr val="FFFEFE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7779731" y="4048727"/>
            <a:ext cx="1396816" cy="2556000"/>
          </a:xfrm>
          <a:prstGeom prst="rect">
            <a:avLst/>
          </a:prstGeom>
        </p:spPr>
      </p:pic>
      <p:sp>
        <p:nvSpPr>
          <p:cNvPr id="33" name="Rectangle 32"/>
          <p:cNvSpPr/>
          <p:nvPr/>
        </p:nvSpPr>
        <p:spPr bwMode="auto">
          <a:xfrm>
            <a:off x="599166" y="5002598"/>
            <a:ext cx="7148018" cy="1602130"/>
          </a:xfrm>
          <a:prstGeom prst="wedgeRectCallout">
            <a:avLst>
              <a:gd name="adj1" fmla="val 53499"/>
              <a:gd name="adj2" fmla="val -45890"/>
            </a:avLst>
          </a:prstGeom>
          <a:solidFill>
            <a:schemeClr val="bg1"/>
          </a:solidFill>
          <a:ln w="19050">
            <a:solidFill>
              <a:srgbClr val="FF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4" name="Rectangle 1"/>
          <p:cNvSpPr>
            <a:spLocks noChangeArrowheads="1"/>
          </p:cNvSpPr>
          <p:nvPr/>
        </p:nvSpPr>
        <p:spPr bwMode="auto">
          <a:xfrm>
            <a:off x="599166" y="5028108"/>
            <a:ext cx="71480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fr-FR" altLang="fr-FR" sz="1800" dirty="0">
                <a:solidFill>
                  <a:srgbClr val="FF0066"/>
                </a:solidFill>
                <a:latin typeface="Verdana" panose="020B0604030504040204" pitchFamily="34" charset="0"/>
              </a:rPr>
              <a:t>Moi, j’ai fait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</a:rPr>
              <a:t>un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</a:rPr>
              <a:t>« coup </a:t>
            </a:r>
            <a:r>
              <a:rPr lang="fr-FR" altLang="fr-FR" sz="1800" b="1" dirty="0" err="1" smtClean="0">
                <a:solidFill>
                  <a:srgbClr val="FF0066"/>
                </a:solidFill>
                <a:latin typeface="Verdana" panose="020B0604030504040204" pitchFamily="34" charset="0"/>
              </a:rPr>
              <a:t>Mathador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</a:rPr>
              <a:t> »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</a:rPr>
              <a:t>!</a:t>
            </a:r>
            <a:endParaRPr lang="fr-FR" altLang="fr-FR" sz="1800" b="1" dirty="0">
              <a:solidFill>
                <a:srgbClr val="FF0066"/>
              </a:solidFill>
              <a:latin typeface="Verdana" panose="020B0604030504040204" pitchFamily="34" charset="0"/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927158" y="5492183"/>
            <a:ext cx="2456001" cy="530942"/>
            <a:chOff x="927158" y="5492183"/>
            <a:chExt cx="2456001" cy="530942"/>
          </a:xfrm>
        </p:grpSpPr>
        <p:sp>
          <p:nvSpPr>
            <p:cNvPr id="37" name="Rectangle 1"/>
            <p:cNvSpPr>
              <a:spLocks noChangeArrowheads="1"/>
            </p:cNvSpPr>
            <p:nvPr/>
          </p:nvSpPr>
          <p:spPr bwMode="auto">
            <a:xfrm>
              <a:off x="927158" y="5572988"/>
              <a:ext cx="245600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buFontTx/>
                <a:buNone/>
              </a:pPr>
              <a:r>
                <a:rPr lang="fr-FR" altLang="fr-FR" sz="1800" b="1" dirty="0">
                  <a:solidFill>
                    <a:srgbClr val="00B050"/>
                  </a:solidFill>
                  <a:latin typeface="Verdana" panose="020B0604030504040204" pitchFamily="34" charset="0"/>
                </a:rPr>
                <a:t>	 </a:t>
              </a:r>
              <a:r>
                <a:rPr lang="fr-FR" altLang="fr-FR" sz="1800" b="1" dirty="0" smtClean="0">
                  <a:solidFill>
                    <a:srgbClr val="00B050"/>
                  </a:solidFill>
                  <a:latin typeface="Verdana" panose="020B0604030504040204" pitchFamily="34" charset="0"/>
                </a:rPr>
                <a:t>  </a:t>
              </a:r>
              <a:r>
                <a:rPr lang="fr-FR" altLang="fr-FR" sz="1800" b="1" dirty="0" smtClean="0">
                  <a:solidFill>
                    <a:srgbClr val="00B0F0"/>
                  </a:solidFill>
                  <a:latin typeface="Verdana" panose="020B0604030504040204" pitchFamily="34" charset="0"/>
                </a:rPr>
                <a:t>:  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</a:rPr>
                <a:t>	</a:t>
              </a:r>
              <a:r>
                <a:rPr lang="fr-FR" altLang="fr-FR" sz="1800" dirty="0">
                  <a:solidFill>
                    <a:srgbClr val="FF0066"/>
                  </a:solidFill>
                  <a:latin typeface="Verdana" panose="020B0604030504040204" pitchFamily="34" charset="0"/>
                </a:rPr>
                <a:t>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 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2</a:t>
              </a:r>
              <a:endParaRPr lang="fr-FR" altLang="fr-FR" sz="1800" b="1" dirty="0">
                <a:solidFill>
                  <a:srgbClr val="FF0066"/>
                </a:solidFill>
                <a:latin typeface="Verdana" panose="020B0604030504040204" pitchFamily="34" charset="0"/>
              </a:endParaRPr>
            </a:p>
          </p:txBody>
        </p:sp>
        <p:pic>
          <p:nvPicPr>
            <p:cNvPr id="48" name="Image 47"/>
            <p:cNvPicPr>
              <a:picLocks noChangeAspect="1"/>
            </p:cNvPicPr>
            <p:nvPr/>
          </p:nvPicPr>
          <p:blipFill rotWithShape="1">
            <a:blip r:embed="rId4"/>
            <a:srcRect l="21671" t="70747" r="68761" b="11588"/>
            <a:stretch/>
          </p:blipFill>
          <p:spPr>
            <a:xfrm>
              <a:off x="989012" y="5492183"/>
              <a:ext cx="648929" cy="530942"/>
            </a:xfrm>
            <a:prstGeom prst="rect">
              <a:avLst/>
            </a:prstGeom>
          </p:spPr>
        </p:pic>
        <p:pic>
          <p:nvPicPr>
            <p:cNvPr id="49" name="Image 48"/>
            <p:cNvPicPr>
              <a:picLocks noChangeAspect="1"/>
            </p:cNvPicPr>
            <p:nvPr/>
          </p:nvPicPr>
          <p:blipFill rotWithShape="1">
            <a:blip r:embed="rId4"/>
            <a:srcRect l="9783" t="65840" r="80649" b="16495"/>
            <a:stretch/>
          </p:blipFill>
          <p:spPr>
            <a:xfrm>
              <a:off x="1858679" y="5492183"/>
              <a:ext cx="648929" cy="530942"/>
            </a:xfrm>
            <a:prstGeom prst="rect">
              <a:avLst/>
            </a:prstGeom>
          </p:spPr>
        </p:pic>
      </p:grpSp>
      <p:grpSp>
        <p:nvGrpSpPr>
          <p:cNvPr id="4" name="Groupe 3"/>
          <p:cNvGrpSpPr/>
          <p:nvPr/>
        </p:nvGrpSpPr>
        <p:grpSpPr>
          <a:xfrm>
            <a:off x="4387990" y="5501661"/>
            <a:ext cx="3127248" cy="530942"/>
            <a:chOff x="4387990" y="5501661"/>
            <a:chExt cx="3127248" cy="530942"/>
          </a:xfrm>
        </p:grpSpPr>
        <p:sp>
          <p:nvSpPr>
            <p:cNvPr id="41" name="Rectangle 1"/>
            <p:cNvSpPr>
              <a:spLocks noChangeArrowheads="1"/>
            </p:cNvSpPr>
            <p:nvPr/>
          </p:nvSpPr>
          <p:spPr bwMode="auto">
            <a:xfrm>
              <a:off x="4387990" y="5590464"/>
              <a:ext cx="312724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buFontTx/>
                <a:buNone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puis      2  </a:t>
              </a:r>
              <a:r>
                <a:rPr lang="fr-FR" altLang="fr-FR" sz="1800" b="1" dirty="0" smtClean="0">
                  <a:solidFill>
                    <a:srgbClr val="00B050"/>
                  </a:solidFill>
                  <a:latin typeface="Verdana" panose="020B0604030504040204" pitchFamily="34" charset="0"/>
                </a:rPr>
                <a:t>x</a:t>
              </a:r>
              <a:r>
                <a:rPr lang="fr-FR" altLang="fr-FR" sz="1800" b="1" dirty="0" smtClean="0">
                  <a:solidFill>
                    <a:srgbClr val="7030A0"/>
                  </a:solidFill>
                  <a:latin typeface="Verdana" panose="020B0604030504040204" pitchFamily="34" charset="0"/>
                </a:rPr>
                <a:t>	  </a:t>
              </a:r>
              <a:r>
                <a:rPr lang="fr-FR" altLang="fr-FR" sz="1800" b="1" dirty="0">
                  <a:solidFill>
                    <a:srgbClr val="7030A0"/>
                  </a:solidFill>
                  <a:latin typeface="Verdana" panose="020B0604030504040204" pitchFamily="34" charset="0"/>
                </a:rPr>
                <a:t> </a:t>
              </a:r>
              <a:r>
                <a:rPr lang="fr-FR" altLang="fr-FR" sz="1800" b="1" dirty="0" smtClean="0">
                  <a:solidFill>
                    <a:srgbClr val="7030A0"/>
                  </a:solidFill>
                  <a:latin typeface="Verdana" panose="020B0604030504040204" pitchFamily="34" charset="0"/>
                </a:rPr>
                <a:t> 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=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 12</a:t>
              </a:r>
            </a:p>
          </p:txBody>
        </p:sp>
        <p:pic>
          <p:nvPicPr>
            <p:cNvPr id="50" name="Image 49"/>
            <p:cNvPicPr>
              <a:picLocks noChangeAspect="1"/>
            </p:cNvPicPr>
            <p:nvPr/>
          </p:nvPicPr>
          <p:blipFill rotWithShape="1">
            <a:blip r:embed="rId4"/>
            <a:srcRect l="33377" t="67057" r="57055" b="15278"/>
            <a:stretch/>
          </p:blipFill>
          <p:spPr>
            <a:xfrm>
              <a:off x="5984161" y="5501661"/>
              <a:ext cx="648929" cy="530942"/>
            </a:xfrm>
            <a:prstGeom prst="rect">
              <a:avLst/>
            </a:prstGeom>
          </p:spPr>
        </p:pic>
      </p:grpSp>
      <p:grpSp>
        <p:nvGrpSpPr>
          <p:cNvPr id="5" name="Groupe 4"/>
          <p:cNvGrpSpPr/>
          <p:nvPr/>
        </p:nvGrpSpPr>
        <p:grpSpPr>
          <a:xfrm>
            <a:off x="887532" y="6034386"/>
            <a:ext cx="3268511" cy="560438"/>
            <a:chOff x="887532" y="6034386"/>
            <a:chExt cx="3268511" cy="560438"/>
          </a:xfrm>
        </p:grpSpPr>
        <p:sp>
          <p:nvSpPr>
            <p:cNvPr id="46" name="Rectangle 1"/>
            <p:cNvSpPr>
              <a:spLocks noChangeArrowheads="1"/>
            </p:cNvSpPr>
            <p:nvPr/>
          </p:nvSpPr>
          <p:spPr bwMode="auto">
            <a:xfrm>
              <a:off x="887532" y="6181086"/>
              <a:ext cx="326851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1800"/>
                </a:spcBef>
                <a:spcAft>
                  <a:spcPts val="600"/>
                </a:spcAft>
                <a:buFontTx/>
                <a:buNone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puis</a:t>
              </a:r>
              <a:r>
                <a:rPr lang="fr-FR" altLang="fr-FR" sz="1800" dirty="0">
                  <a:solidFill>
                    <a:srgbClr val="FF0066"/>
                  </a:solidFill>
                  <a:latin typeface="Verdana" panose="020B0604030504040204" pitchFamily="34" charset="0"/>
                </a:rPr>
                <a:t>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     12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  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</a:rPr>
                <a:t>+  </a:t>
              </a:r>
              <a:r>
                <a:rPr lang="fr-FR" altLang="fr-FR" sz="1800" b="1" dirty="0" smtClean="0">
                  <a:solidFill>
                    <a:srgbClr val="00B0F0"/>
                  </a:solidFill>
                  <a:latin typeface="Verdana" panose="020B0604030504040204" pitchFamily="34" charset="0"/>
                </a:rPr>
                <a:t>	    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 19</a:t>
              </a:r>
              <a:endParaRPr lang="fr-FR" altLang="fr-FR" sz="1800" b="1" dirty="0">
                <a:solidFill>
                  <a:srgbClr val="FF0066"/>
                </a:solidFill>
                <a:latin typeface="Verdana" panose="020B0604030504040204" pitchFamily="34" charset="0"/>
              </a:endParaRPr>
            </a:p>
          </p:txBody>
        </p:sp>
        <p:pic>
          <p:nvPicPr>
            <p:cNvPr id="51" name="Image 50"/>
            <p:cNvPicPr>
              <a:picLocks noChangeAspect="1"/>
            </p:cNvPicPr>
            <p:nvPr/>
          </p:nvPicPr>
          <p:blipFill rotWithShape="1">
            <a:blip r:embed="rId4"/>
            <a:srcRect l="41861" t="49700" r="49586" b="31655"/>
            <a:stretch/>
          </p:blipFill>
          <p:spPr>
            <a:xfrm>
              <a:off x="2613108" y="6034386"/>
              <a:ext cx="580103" cy="560438"/>
            </a:xfrm>
            <a:prstGeom prst="rect">
              <a:avLst/>
            </a:prstGeom>
          </p:spPr>
        </p:pic>
      </p:grpSp>
      <p:sp>
        <p:nvSpPr>
          <p:cNvPr id="54" name="Ellipse 53"/>
          <p:cNvSpPr/>
          <p:nvPr/>
        </p:nvSpPr>
        <p:spPr>
          <a:xfrm>
            <a:off x="3865032" y="2986898"/>
            <a:ext cx="768306" cy="846531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Ellipse 54"/>
          <p:cNvSpPr/>
          <p:nvPr/>
        </p:nvSpPr>
        <p:spPr>
          <a:xfrm>
            <a:off x="3193211" y="3613419"/>
            <a:ext cx="768306" cy="846531"/>
          </a:xfrm>
          <a:prstGeom prst="ellipse">
            <a:avLst/>
          </a:prstGeom>
          <a:solidFill>
            <a:srgbClr val="DCE6F2">
              <a:alpha val="50196"/>
            </a:srgbClr>
          </a:solidFill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Ellipse 55"/>
          <p:cNvSpPr/>
          <p:nvPr/>
        </p:nvSpPr>
        <p:spPr>
          <a:xfrm>
            <a:off x="2232099" y="3742860"/>
            <a:ext cx="768306" cy="846531"/>
          </a:xfrm>
          <a:prstGeom prst="ellipse">
            <a:avLst/>
          </a:prstGeom>
          <a:solidFill>
            <a:srgbClr val="DCE6F2">
              <a:alpha val="50196"/>
            </a:srgbClr>
          </a:solidFill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Ellipse 56"/>
          <p:cNvSpPr/>
          <p:nvPr/>
        </p:nvSpPr>
        <p:spPr>
          <a:xfrm>
            <a:off x="1267445" y="3578394"/>
            <a:ext cx="707466" cy="789654"/>
          </a:xfrm>
          <a:prstGeom prst="ellipse">
            <a:avLst/>
          </a:prstGeom>
          <a:solidFill>
            <a:srgbClr val="DCE6F2">
              <a:alpha val="50196"/>
            </a:srgbClr>
          </a:solidFill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052813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130" y="1222280"/>
            <a:ext cx="8388000" cy="3717160"/>
          </a:xfrm>
          <a:prstGeom prst="rect">
            <a:avLst/>
          </a:prstGeom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pic>
        <p:nvPicPr>
          <p:cNvPr id="11273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</a:t>
            </a:r>
            <a:r>
              <a:rPr lang="fr-FR" altLang="fr-FR" sz="1100" dirty="0" smtClean="0">
                <a:latin typeface="Arial" panose="020B0604020202020204" pitchFamily="34" charset="0"/>
              </a:rPr>
              <a:t>CM1</a:t>
            </a:r>
            <a:endParaRPr lang="fr-FR" altLang="fr-FR" sz="1100" dirty="0">
              <a:latin typeface="Arial" panose="020B0604020202020204" pitchFamily="34" charset="0"/>
            </a:endParaRP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93690" y="129290"/>
            <a:ext cx="841480" cy="11988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4632432" y="3912410"/>
            <a:ext cx="3893510" cy="697639"/>
          </a:xfrm>
          <a:prstGeom prst="rect">
            <a:avLst/>
          </a:prstGeom>
          <a:noFill/>
          <a:ln w="19050"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5" name="Image 34"/>
          <p:cNvPicPr>
            <a:picLocks noChangeAspect="1"/>
          </p:cNvPicPr>
          <p:nvPr/>
        </p:nvPicPr>
        <p:blipFill>
          <a:blip r:embed="rId7">
            <a:clrChange>
              <a:clrFrom>
                <a:srgbClr val="FFFEFE"/>
              </a:clrFrom>
              <a:clrTo>
                <a:srgbClr val="FFFEFE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7779731" y="4048727"/>
            <a:ext cx="1396816" cy="2556000"/>
          </a:xfrm>
          <a:prstGeom prst="rect">
            <a:avLst/>
          </a:prstGeom>
        </p:spPr>
      </p:pic>
      <p:sp>
        <p:nvSpPr>
          <p:cNvPr id="33" name="Rectangle 32"/>
          <p:cNvSpPr/>
          <p:nvPr/>
        </p:nvSpPr>
        <p:spPr bwMode="auto">
          <a:xfrm>
            <a:off x="599166" y="5002598"/>
            <a:ext cx="7148018" cy="1602130"/>
          </a:xfrm>
          <a:prstGeom prst="wedgeRectCallout">
            <a:avLst>
              <a:gd name="adj1" fmla="val 53499"/>
              <a:gd name="adj2" fmla="val -45890"/>
            </a:avLst>
          </a:prstGeom>
          <a:solidFill>
            <a:schemeClr val="bg1"/>
          </a:solidFill>
          <a:ln w="19050">
            <a:solidFill>
              <a:srgbClr val="FF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4" name="Rectangle 1"/>
          <p:cNvSpPr>
            <a:spLocks noChangeArrowheads="1"/>
          </p:cNvSpPr>
          <p:nvPr/>
        </p:nvSpPr>
        <p:spPr bwMode="auto">
          <a:xfrm>
            <a:off x="599166" y="5028108"/>
            <a:ext cx="71480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fr-FR" altLang="fr-FR" sz="1800" dirty="0">
                <a:solidFill>
                  <a:srgbClr val="FF0066"/>
                </a:solidFill>
                <a:latin typeface="Verdana" panose="020B0604030504040204" pitchFamily="34" charset="0"/>
              </a:rPr>
              <a:t>Moi, j’ai fait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</a:rPr>
              <a:t>un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</a:rPr>
              <a:t>« coup </a:t>
            </a:r>
            <a:r>
              <a:rPr lang="fr-FR" altLang="fr-FR" sz="1800" b="1" dirty="0" err="1" smtClean="0">
                <a:solidFill>
                  <a:srgbClr val="FF0066"/>
                </a:solidFill>
                <a:latin typeface="Verdana" panose="020B0604030504040204" pitchFamily="34" charset="0"/>
              </a:rPr>
              <a:t>Mathador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</a:rPr>
              <a:t> »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</a:rPr>
              <a:t>!</a:t>
            </a:r>
            <a:endParaRPr lang="fr-FR" altLang="fr-FR" sz="1800" b="1" dirty="0">
              <a:solidFill>
                <a:srgbClr val="FF0066"/>
              </a:solidFill>
              <a:latin typeface="Verdana" panose="020B0604030504040204" pitchFamily="34" charset="0"/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927158" y="5492183"/>
            <a:ext cx="2456001" cy="530942"/>
            <a:chOff x="927158" y="5492183"/>
            <a:chExt cx="2456001" cy="530942"/>
          </a:xfrm>
        </p:grpSpPr>
        <p:sp>
          <p:nvSpPr>
            <p:cNvPr id="37" name="Rectangle 1"/>
            <p:cNvSpPr>
              <a:spLocks noChangeArrowheads="1"/>
            </p:cNvSpPr>
            <p:nvPr/>
          </p:nvSpPr>
          <p:spPr bwMode="auto">
            <a:xfrm>
              <a:off x="927158" y="5572988"/>
              <a:ext cx="245600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buFontTx/>
                <a:buNone/>
              </a:pPr>
              <a:r>
                <a:rPr lang="fr-FR" altLang="fr-FR" sz="1800" b="1" dirty="0">
                  <a:solidFill>
                    <a:srgbClr val="00B050"/>
                  </a:solidFill>
                  <a:latin typeface="Verdana" panose="020B0604030504040204" pitchFamily="34" charset="0"/>
                </a:rPr>
                <a:t>	 </a:t>
              </a:r>
              <a:r>
                <a:rPr lang="fr-FR" altLang="fr-FR" sz="1800" b="1" dirty="0" smtClean="0">
                  <a:solidFill>
                    <a:srgbClr val="00B050"/>
                  </a:solidFill>
                  <a:latin typeface="Verdana" panose="020B0604030504040204" pitchFamily="34" charset="0"/>
                </a:rPr>
                <a:t>  </a:t>
              </a:r>
              <a:r>
                <a:rPr lang="fr-FR" altLang="fr-FR" sz="1800" b="1" dirty="0" smtClean="0">
                  <a:solidFill>
                    <a:srgbClr val="00B0F0"/>
                  </a:solidFill>
                  <a:latin typeface="Verdana" panose="020B0604030504040204" pitchFamily="34" charset="0"/>
                </a:rPr>
                <a:t>:  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</a:rPr>
                <a:t>	</a:t>
              </a:r>
              <a:r>
                <a:rPr lang="fr-FR" altLang="fr-FR" sz="1800" dirty="0">
                  <a:solidFill>
                    <a:srgbClr val="FF0066"/>
                  </a:solidFill>
                  <a:latin typeface="Verdana" panose="020B0604030504040204" pitchFamily="34" charset="0"/>
                </a:rPr>
                <a:t>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 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2</a:t>
              </a:r>
              <a:endParaRPr lang="fr-FR" altLang="fr-FR" sz="1800" b="1" dirty="0">
                <a:solidFill>
                  <a:srgbClr val="FF0066"/>
                </a:solidFill>
                <a:latin typeface="Verdana" panose="020B0604030504040204" pitchFamily="34" charset="0"/>
              </a:endParaRPr>
            </a:p>
          </p:txBody>
        </p:sp>
        <p:pic>
          <p:nvPicPr>
            <p:cNvPr id="48" name="Image 47"/>
            <p:cNvPicPr>
              <a:picLocks noChangeAspect="1"/>
            </p:cNvPicPr>
            <p:nvPr/>
          </p:nvPicPr>
          <p:blipFill rotWithShape="1">
            <a:blip r:embed="rId4"/>
            <a:srcRect l="21671" t="70747" r="68761" b="11588"/>
            <a:stretch/>
          </p:blipFill>
          <p:spPr>
            <a:xfrm>
              <a:off x="989012" y="5492183"/>
              <a:ext cx="648929" cy="530942"/>
            </a:xfrm>
            <a:prstGeom prst="rect">
              <a:avLst/>
            </a:prstGeom>
          </p:spPr>
        </p:pic>
        <p:pic>
          <p:nvPicPr>
            <p:cNvPr id="49" name="Image 48"/>
            <p:cNvPicPr>
              <a:picLocks noChangeAspect="1"/>
            </p:cNvPicPr>
            <p:nvPr/>
          </p:nvPicPr>
          <p:blipFill rotWithShape="1">
            <a:blip r:embed="rId4"/>
            <a:srcRect l="9783" t="65840" r="80649" b="16495"/>
            <a:stretch/>
          </p:blipFill>
          <p:spPr>
            <a:xfrm>
              <a:off x="1858679" y="5492183"/>
              <a:ext cx="648929" cy="530942"/>
            </a:xfrm>
            <a:prstGeom prst="rect">
              <a:avLst/>
            </a:prstGeom>
          </p:spPr>
        </p:pic>
      </p:grpSp>
      <p:grpSp>
        <p:nvGrpSpPr>
          <p:cNvPr id="4" name="Groupe 3"/>
          <p:cNvGrpSpPr/>
          <p:nvPr/>
        </p:nvGrpSpPr>
        <p:grpSpPr>
          <a:xfrm>
            <a:off x="4387990" y="5501661"/>
            <a:ext cx="3127248" cy="530942"/>
            <a:chOff x="4387990" y="5501661"/>
            <a:chExt cx="3127248" cy="530942"/>
          </a:xfrm>
        </p:grpSpPr>
        <p:sp>
          <p:nvSpPr>
            <p:cNvPr id="41" name="Rectangle 1"/>
            <p:cNvSpPr>
              <a:spLocks noChangeArrowheads="1"/>
            </p:cNvSpPr>
            <p:nvPr/>
          </p:nvSpPr>
          <p:spPr bwMode="auto">
            <a:xfrm>
              <a:off x="4387990" y="5590464"/>
              <a:ext cx="312724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buFontTx/>
                <a:buNone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puis      2  </a:t>
              </a:r>
              <a:r>
                <a:rPr lang="fr-FR" altLang="fr-FR" sz="1800" b="1" dirty="0" smtClean="0">
                  <a:solidFill>
                    <a:srgbClr val="00B050"/>
                  </a:solidFill>
                  <a:latin typeface="Verdana" panose="020B0604030504040204" pitchFamily="34" charset="0"/>
                </a:rPr>
                <a:t>x</a:t>
              </a:r>
              <a:r>
                <a:rPr lang="fr-FR" altLang="fr-FR" sz="1800" b="1" dirty="0" smtClean="0">
                  <a:solidFill>
                    <a:srgbClr val="7030A0"/>
                  </a:solidFill>
                  <a:latin typeface="Verdana" panose="020B0604030504040204" pitchFamily="34" charset="0"/>
                </a:rPr>
                <a:t>	  </a:t>
              </a:r>
              <a:r>
                <a:rPr lang="fr-FR" altLang="fr-FR" sz="1800" b="1" dirty="0">
                  <a:solidFill>
                    <a:srgbClr val="7030A0"/>
                  </a:solidFill>
                  <a:latin typeface="Verdana" panose="020B0604030504040204" pitchFamily="34" charset="0"/>
                </a:rPr>
                <a:t> </a:t>
              </a:r>
              <a:r>
                <a:rPr lang="fr-FR" altLang="fr-FR" sz="1800" b="1" dirty="0" smtClean="0">
                  <a:solidFill>
                    <a:srgbClr val="7030A0"/>
                  </a:solidFill>
                  <a:latin typeface="Verdana" panose="020B0604030504040204" pitchFamily="34" charset="0"/>
                </a:rPr>
                <a:t> 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=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 12</a:t>
              </a:r>
            </a:p>
          </p:txBody>
        </p:sp>
        <p:pic>
          <p:nvPicPr>
            <p:cNvPr id="50" name="Image 49"/>
            <p:cNvPicPr>
              <a:picLocks noChangeAspect="1"/>
            </p:cNvPicPr>
            <p:nvPr/>
          </p:nvPicPr>
          <p:blipFill rotWithShape="1">
            <a:blip r:embed="rId4"/>
            <a:srcRect l="33377" t="67057" r="57055" b="15278"/>
            <a:stretch/>
          </p:blipFill>
          <p:spPr>
            <a:xfrm>
              <a:off x="5984161" y="5501661"/>
              <a:ext cx="648929" cy="530942"/>
            </a:xfrm>
            <a:prstGeom prst="rect">
              <a:avLst/>
            </a:prstGeom>
          </p:spPr>
        </p:pic>
      </p:grpSp>
      <p:grpSp>
        <p:nvGrpSpPr>
          <p:cNvPr id="5" name="Groupe 4"/>
          <p:cNvGrpSpPr/>
          <p:nvPr/>
        </p:nvGrpSpPr>
        <p:grpSpPr>
          <a:xfrm>
            <a:off x="887532" y="6034386"/>
            <a:ext cx="3268511" cy="560438"/>
            <a:chOff x="887532" y="6034386"/>
            <a:chExt cx="3268511" cy="560438"/>
          </a:xfrm>
        </p:grpSpPr>
        <p:sp>
          <p:nvSpPr>
            <p:cNvPr id="46" name="Rectangle 1"/>
            <p:cNvSpPr>
              <a:spLocks noChangeArrowheads="1"/>
            </p:cNvSpPr>
            <p:nvPr/>
          </p:nvSpPr>
          <p:spPr bwMode="auto">
            <a:xfrm>
              <a:off x="887532" y="6181086"/>
              <a:ext cx="326851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1800"/>
                </a:spcBef>
                <a:spcAft>
                  <a:spcPts val="600"/>
                </a:spcAft>
                <a:buFontTx/>
                <a:buNone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puis</a:t>
              </a:r>
              <a:r>
                <a:rPr lang="fr-FR" altLang="fr-FR" sz="1800" dirty="0">
                  <a:solidFill>
                    <a:srgbClr val="FF0066"/>
                  </a:solidFill>
                  <a:latin typeface="Verdana" panose="020B0604030504040204" pitchFamily="34" charset="0"/>
                </a:rPr>
                <a:t>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     12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  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</a:rPr>
                <a:t>+  </a:t>
              </a:r>
              <a:r>
                <a:rPr lang="fr-FR" altLang="fr-FR" sz="1800" b="1" dirty="0" smtClean="0">
                  <a:solidFill>
                    <a:srgbClr val="00B0F0"/>
                  </a:solidFill>
                  <a:latin typeface="Verdana" panose="020B0604030504040204" pitchFamily="34" charset="0"/>
                </a:rPr>
                <a:t>	    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 19</a:t>
              </a:r>
              <a:endParaRPr lang="fr-FR" altLang="fr-FR" sz="1800" b="1" dirty="0">
                <a:solidFill>
                  <a:srgbClr val="FF0066"/>
                </a:solidFill>
                <a:latin typeface="Verdana" panose="020B0604030504040204" pitchFamily="34" charset="0"/>
              </a:endParaRPr>
            </a:p>
          </p:txBody>
        </p:sp>
        <p:pic>
          <p:nvPicPr>
            <p:cNvPr id="51" name="Image 50"/>
            <p:cNvPicPr>
              <a:picLocks noChangeAspect="1"/>
            </p:cNvPicPr>
            <p:nvPr/>
          </p:nvPicPr>
          <p:blipFill rotWithShape="1">
            <a:blip r:embed="rId4"/>
            <a:srcRect l="41861" t="49700" r="49586" b="31655"/>
            <a:stretch/>
          </p:blipFill>
          <p:spPr>
            <a:xfrm>
              <a:off x="2613108" y="6034386"/>
              <a:ext cx="580103" cy="560438"/>
            </a:xfrm>
            <a:prstGeom prst="rect">
              <a:avLst/>
            </a:prstGeom>
          </p:spPr>
        </p:pic>
      </p:grpSp>
      <p:grpSp>
        <p:nvGrpSpPr>
          <p:cNvPr id="7" name="Groupe 6"/>
          <p:cNvGrpSpPr/>
          <p:nvPr/>
        </p:nvGrpSpPr>
        <p:grpSpPr>
          <a:xfrm>
            <a:off x="4387990" y="6049869"/>
            <a:ext cx="3127248" cy="560438"/>
            <a:chOff x="4387990" y="6049869"/>
            <a:chExt cx="3127248" cy="560438"/>
          </a:xfrm>
        </p:grpSpPr>
        <p:sp>
          <p:nvSpPr>
            <p:cNvPr id="47" name="Rectangle 1"/>
            <p:cNvSpPr>
              <a:spLocks noChangeArrowheads="1"/>
            </p:cNvSpPr>
            <p:nvPr/>
          </p:nvSpPr>
          <p:spPr bwMode="auto">
            <a:xfrm>
              <a:off x="4387990" y="6181086"/>
              <a:ext cx="312724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buFontTx/>
                <a:buNone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puis    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19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  </a:t>
              </a:r>
              <a:r>
                <a:rPr lang="fr-FR" altLang="fr-FR" sz="1800" b="1" dirty="0" smtClean="0">
                  <a:solidFill>
                    <a:srgbClr val="7030A0"/>
                  </a:solidFill>
                  <a:latin typeface="Verdana" panose="020B0604030504040204" pitchFamily="34" charset="0"/>
                </a:rPr>
                <a:t>-   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   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18</a:t>
              </a:r>
              <a:endParaRPr lang="fr-FR" altLang="fr-FR" sz="1800" b="1" dirty="0">
                <a:solidFill>
                  <a:srgbClr val="FF0066"/>
                </a:solidFill>
                <a:latin typeface="Verdana" panose="020B0604030504040204" pitchFamily="34" charset="0"/>
              </a:endParaRPr>
            </a:p>
          </p:txBody>
        </p:sp>
        <p:pic>
          <p:nvPicPr>
            <p:cNvPr id="52" name="Image 51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559" t="50613" r="89627" b="30742"/>
            <a:stretch/>
          </p:blipFill>
          <p:spPr>
            <a:xfrm>
              <a:off x="6043641" y="6049869"/>
              <a:ext cx="529967" cy="560438"/>
            </a:xfrm>
            <a:prstGeom prst="rect">
              <a:avLst/>
            </a:prstGeom>
          </p:spPr>
        </p:pic>
      </p:grpSp>
      <p:sp>
        <p:nvSpPr>
          <p:cNvPr id="53" name="Ellipse 52"/>
          <p:cNvSpPr/>
          <p:nvPr/>
        </p:nvSpPr>
        <p:spPr>
          <a:xfrm>
            <a:off x="599166" y="3031167"/>
            <a:ext cx="654868" cy="789654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Ellipse 53"/>
          <p:cNvSpPr/>
          <p:nvPr/>
        </p:nvSpPr>
        <p:spPr>
          <a:xfrm>
            <a:off x="3865032" y="2986898"/>
            <a:ext cx="768306" cy="846531"/>
          </a:xfrm>
          <a:prstGeom prst="ellipse">
            <a:avLst/>
          </a:prstGeom>
          <a:solidFill>
            <a:srgbClr val="DCE6F2">
              <a:alpha val="50196"/>
            </a:srgbClr>
          </a:solidFill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Ellipse 54"/>
          <p:cNvSpPr/>
          <p:nvPr/>
        </p:nvSpPr>
        <p:spPr>
          <a:xfrm>
            <a:off x="3193211" y="3613419"/>
            <a:ext cx="768306" cy="846531"/>
          </a:xfrm>
          <a:prstGeom prst="ellipse">
            <a:avLst/>
          </a:prstGeom>
          <a:solidFill>
            <a:srgbClr val="DCE6F2">
              <a:alpha val="50196"/>
            </a:srgbClr>
          </a:solidFill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Ellipse 55"/>
          <p:cNvSpPr/>
          <p:nvPr/>
        </p:nvSpPr>
        <p:spPr>
          <a:xfrm>
            <a:off x="2232099" y="3742860"/>
            <a:ext cx="768306" cy="846531"/>
          </a:xfrm>
          <a:prstGeom prst="ellipse">
            <a:avLst/>
          </a:prstGeom>
          <a:solidFill>
            <a:srgbClr val="DCE6F2">
              <a:alpha val="50196"/>
            </a:srgbClr>
          </a:solidFill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Ellipse 56"/>
          <p:cNvSpPr/>
          <p:nvPr/>
        </p:nvSpPr>
        <p:spPr>
          <a:xfrm>
            <a:off x="1267445" y="3578394"/>
            <a:ext cx="707466" cy="789654"/>
          </a:xfrm>
          <a:prstGeom prst="ellipse">
            <a:avLst/>
          </a:prstGeom>
          <a:solidFill>
            <a:srgbClr val="DCE6F2">
              <a:alpha val="50196"/>
            </a:srgbClr>
          </a:solidFill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007410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age 14"/>
          <p:cNvPicPr>
            <a:picLocks noChangeAspect="1"/>
          </p:cNvPicPr>
          <p:nvPr/>
        </p:nvPicPr>
        <p:blipFill rotWithShape="1">
          <a:blip r:embed="rId4"/>
          <a:srcRect r="1311"/>
          <a:stretch/>
        </p:blipFill>
        <p:spPr>
          <a:xfrm>
            <a:off x="296489" y="2639811"/>
            <a:ext cx="8388000" cy="3910297"/>
          </a:xfrm>
          <a:prstGeom prst="rect">
            <a:avLst/>
          </a:prstGeom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pic>
        <p:nvPicPr>
          <p:cNvPr id="11273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oupe 8"/>
          <p:cNvGrpSpPr/>
          <p:nvPr/>
        </p:nvGrpSpPr>
        <p:grpSpPr>
          <a:xfrm>
            <a:off x="4931540" y="709916"/>
            <a:ext cx="2849757" cy="730318"/>
            <a:chOff x="4931540" y="709916"/>
            <a:chExt cx="2849757" cy="730318"/>
          </a:xfrm>
        </p:grpSpPr>
        <p:sp>
          <p:nvSpPr>
            <p:cNvPr id="10" name="Rectangle 9"/>
            <p:cNvSpPr/>
            <p:nvPr/>
          </p:nvSpPr>
          <p:spPr bwMode="auto">
            <a:xfrm>
              <a:off x="4931540" y="709916"/>
              <a:ext cx="2823817" cy="730318"/>
            </a:xfrm>
            <a:prstGeom prst="wedgeRectCallout">
              <a:avLst>
                <a:gd name="adj1" fmla="val -60844"/>
                <a:gd name="adj2" fmla="val 8300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1" name="Rectangle 1"/>
            <p:cNvSpPr>
              <a:spLocks noChangeArrowheads="1"/>
            </p:cNvSpPr>
            <p:nvPr/>
          </p:nvSpPr>
          <p:spPr bwMode="auto">
            <a:xfrm>
              <a:off x="4957480" y="737156"/>
              <a:ext cx="2823817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Qui a trouvé</a:t>
              </a:r>
              <a:b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</a:b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une autre solution </a:t>
              </a:r>
              <a:r>
                <a:rPr lang="fr-FR" altLang="fr-FR" sz="1800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?</a:t>
              </a:r>
              <a:endPara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sp>
        <p:nvSpPr>
          <p:cNvPr id="13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</a:t>
            </a:r>
            <a:r>
              <a:rPr lang="fr-FR" altLang="fr-FR" sz="1100" dirty="0" smtClean="0">
                <a:latin typeface="Arial" panose="020B0604020202020204" pitchFamily="34" charset="0"/>
              </a:rPr>
              <a:t>CM1</a:t>
            </a:r>
            <a:endParaRPr lang="fr-FR" altLang="fr-FR" sz="1100" dirty="0">
              <a:latin typeface="Arial" panose="020B0604020202020204" pitchFamily="34" charset="0"/>
            </a:endParaRPr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93690" y="129290"/>
            <a:ext cx="841480" cy="1198800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3656554" y="609251"/>
            <a:ext cx="1081759" cy="257701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4"/>
          <a:srcRect r="1311"/>
          <a:stretch/>
        </p:blipFill>
        <p:spPr>
          <a:xfrm>
            <a:off x="296489" y="1094475"/>
            <a:ext cx="8388000" cy="3910297"/>
          </a:xfrm>
          <a:prstGeom prst="rect">
            <a:avLst/>
          </a:prstGeom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pic>
        <p:nvPicPr>
          <p:cNvPr id="5126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e 2"/>
          <p:cNvGrpSpPr/>
          <p:nvPr/>
        </p:nvGrpSpPr>
        <p:grpSpPr>
          <a:xfrm>
            <a:off x="1819514" y="5136009"/>
            <a:ext cx="3082578" cy="1165409"/>
            <a:chOff x="1819514" y="5136009"/>
            <a:chExt cx="3082578" cy="1165409"/>
          </a:xfrm>
        </p:grpSpPr>
        <p:sp>
          <p:nvSpPr>
            <p:cNvPr id="5142" name="Text Box 2"/>
            <p:cNvSpPr txBox="1">
              <a:spLocks noChangeArrowheads="1"/>
            </p:cNvSpPr>
            <p:nvPr/>
          </p:nvSpPr>
          <p:spPr bwMode="auto">
            <a:xfrm>
              <a:off x="1819514" y="5218743"/>
              <a:ext cx="3022600" cy="1082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Tu peux faire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toutes les opérations que tu veux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!</a:t>
              </a:r>
            </a:p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  <a:t/>
              </a:r>
              <a:b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</a:br>
              <a:endParaRPr lang="fr-FR" altLang="fr-FR" sz="2800" dirty="0" smtClean="0">
                <a:solidFill>
                  <a:srgbClr val="FF0066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6" name="Rectangle à coins arrondis 25"/>
            <p:cNvSpPr/>
            <p:nvPr/>
          </p:nvSpPr>
          <p:spPr bwMode="auto">
            <a:xfrm>
              <a:off x="1860442" y="5136009"/>
              <a:ext cx="3041650" cy="1114425"/>
            </a:xfrm>
            <a:prstGeom prst="wedgeRectCallout">
              <a:avLst>
                <a:gd name="adj1" fmla="val -61249"/>
                <a:gd name="adj2" fmla="val -38857"/>
              </a:avLst>
            </a:prstGeom>
            <a:noFill/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/>
            </a:p>
          </p:txBody>
        </p:sp>
      </p:grpSp>
      <p:grpSp>
        <p:nvGrpSpPr>
          <p:cNvPr id="4" name="Groupe 3"/>
          <p:cNvGrpSpPr/>
          <p:nvPr/>
        </p:nvGrpSpPr>
        <p:grpSpPr>
          <a:xfrm>
            <a:off x="5510184" y="5120613"/>
            <a:ext cx="1761022" cy="1129821"/>
            <a:chOff x="5510184" y="5120613"/>
            <a:chExt cx="1761022" cy="1129821"/>
          </a:xfrm>
        </p:grpSpPr>
        <p:sp>
          <p:nvSpPr>
            <p:cNvPr id="5134" name="Rectangle 1"/>
            <p:cNvSpPr>
              <a:spLocks noChangeArrowheads="1"/>
            </p:cNvSpPr>
            <p:nvPr/>
          </p:nvSpPr>
          <p:spPr bwMode="auto">
            <a:xfrm>
              <a:off x="5510184" y="5120613"/>
              <a:ext cx="1761021" cy="1077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0"/>
                </a:spcBef>
                <a:buFontTx/>
                <a:buNone/>
                <a:defRPr/>
              </a:pPr>
              <a:r>
                <a:rPr lang="fr-FR" altLang="fr-FR" b="1" dirty="0">
                  <a:solidFill>
                    <a:schemeClr val="accent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+</a:t>
              </a:r>
              <a:r>
                <a:rPr lang="fr-FR" altLang="fr-FR" b="1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b="1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	-</a:t>
              </a:r>
              <a:endParaRPr lang="fr-FR" altLang="fr-FR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eaLnBrk="1" hangingPunct="1">
                <a:spcBef>
                  <a:spcPts val="0"/>
                </a:spcBef>
                <a:buFontTx/>
                <a:buNone/>
                <a:defRPr/>
              </a:pPr>
              <a:r>
                <a:rPr lang="fr-FR" altLang="fr-FR" b="1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	</a:t>
              </a:r>
              <a:r>
                <a:rPr lang="fr-FR" altLang="fr-FR" b="1" dirty="0" smtClean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x</a:t>
              </a:r>
              <a:r>
                <a:rPr lang="fr-FR" altLang="fr-FR" b="1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	</a:t>
              </a:r>
              <a:r>
                <a:rPr lang="fr-FR" altLang="fr-FR" b="1" dirty="0" smtClean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	</a:t>
              </a:r>
              <a:r>
                <a:rPr lang="fr-FR" altLang="fr-FR" b="1" dirty="0" smtClean="0">
                  <a:solidFill>
                    <a:srgbClr val="00B0F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:</a:t>
              </a:r>
              <a:endParaRPr lang="fr-FR" altLang="fr-FR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5510184" y="5136009"/>
              <a:ext cx="1761022" cy="1114425"/>
            </a:xfrm>
            <a:prstGeom prst="wedgeRectCallout">
              <a:avLst>
                <a:gd name="adj1" fmla="val 69241"/>
                <a:gd name="adj2" fmla="val -40564"/>
              </a:avLst>
            </a:prstGeom>
            <a:noFill/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  <p:sp>
        <p:nvSpPr>
          <p:cNvPr id="17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</a:t>
            </a:r>
            <a:r>
              <a:rPr lang="fr-FR" altLang="fr-FR" sz="1100" dirty="0" smtClean="0">
                <a:latin typeface="Arial" panose="020B0604020202020204" pitchFamily="34" charset="0"/>
              </a:rPr>
              <a:t>CM1</a:t>
            </a:r>
            <a:endParaRPr lang="fr-FR" altLang="fr-FR" sz="1100" dirty="0">
              <a:latin typeface="Arial" panose="020B0604020202020204" pitchFamily="34" charset="0"/>
            </a:endParaRP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93690" y="129290"/>
            <a:ext cx="841480" cy="1198800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5850" y="4191730"/>
            <a:ext cx="1352647" cy="2482149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95360" y="4109434"/>
            <a:ext cx="1081759" cy="257701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Image 22"/>
          <p:cNvPicPr>
            <a:picLocks noChangeAspect="1"/>
          </p:cNvPicPr>
          <p:nvPr/>
        </p:nvPicPr>
        <p:blipFill rotWithShape="1">
          <a:blip r:embed="rId4"/>
          <a:srcRect r="1311"/>
          <a:stretch/>
        </p:blipFill>
        <p:spPr>
          <a:xfrm>
            <a:off x="296489" y="1094475"/>
            <a:ext cx="8388000" cy="3910297"/>
          </a:xfrm>
          <a:prstGeom prst="rect">
            <a:avLst/>
          </a:prstGeom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sp>
        <p:nvSpPr>
          <p:cNvPr id="16" name="Rectangle à coins arrondis 25"/>
          <p:cNvSpPr/>
          <p:nvPr/>
        </p:nvSpPr>
        <p:spPr bwMode="auto">
          <a:xfrm>
            <a:off x="196209" y="5423211"/>
            <a:ext cx="2652147" cy="741363"/>
          </a:xfrm>
          <a:prstGeom prst="wedgeRectCallout">
            <a:avLst>
              <a:gd name="adj1" fmla="val 46642"/>
              <a:gd name="adj2" fmla="val -77034"/>
            </a:avLst>
          </a:prstGeom>
          <a:solidFill>
            <a:schemeClr val="bg1"/>
          </a:solidFill>
          <a:ln w="19050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42530" y="5497472"/>
            <a:ext cx="2652147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ts val="2000"/>
              </a:spcBef>
              <a:buFontTx/>
              <a:buNone/>
              <a:defRPr/>
            </a:pPr>
            <a:r>
              <a:rPr lang="fr-FR" altLang="fr-FR" sz="1800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Tu n’es </a:t>
            </a:r>
            <a:r>
              <a:rPr lang="fr-FR" altLang="fr-FR" sz="1800" b="1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pas obligé d’utiliser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 </a:t>
            </a:r>
            <a:r>
              <a:rPr lang="fr-FR" altLang="fr-FR" sz="1800" b="1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dés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r>
              <a:rPr lang="fr-FR" altLang="fr-FR" sz="800" dirty="0" smtClean="0">
                <a:solidFill>
                  <a:srgbClr val="FF0066"/>
                </a:solidFill>
                <a:latin typeface="Comic Sans MS" panose="030F0702030302020204" pitchFamily="66" charset="0"/>
              </a:rPr>
              <a:t/>
            </a:r>
            <a:br>
              <a:rPr lang="fr-FR" altLang="fr-FR" sz="800" dirty="0" smtClean="0">
                <a:solidFill>
                  <a:srgbClr val="FF0066"/>
                </a:solidFill>
                <a:latin typeface="Comic Sans MS" panose="030F0702030302020204" pitchFamily="66" charset="0"/>
              </a:rPr>
            </a:br>
            <a:endParaRPr lang="fr-FR" altLang="fr-FR" sz="2800" dirty="0" smtClean="0">
              <a:solidFill>
                <a:srgbClr val="FF0066"/>
              </a:solidFill>
              <a:latin typeface="Comic Sans MS" panose="030F0702030302020204" pitchFamily="66" charset="0"/>
            </a:endParaRPr>
          </a:p>
        </p:txBody>
      </p:sp>
      <p:pic>
        <p:nvPicPr>
          <p:cNvPr id="7179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181" name="Groupe 3"/>
          <p:cNvGrpSpPr>
            <a:grpSpLocks/>
          </p:cNvGrpSpPr>
          <p:nvPr/>
        </p:nvGrpSpPr>
        <p:grpSpPr bwMode="auto">
          <a:xfrm>
            <a:off x="5844597" y="5117618"/>
            <a:ext cx="3082925" cy="1352550"/>
            <a:chOff x="4020372" y="4511185"/>
            <a:chExt cx="3083072" cy="1352245"/>
          </a:xfrm>
        </p:grpSpPr>
        <p:sp>
          <p:nvSpPr>
            <p:cNvPr id="14" name="Rectangle 13"/>
            <p:cNvSpPr/>
            <p:nvPr/>
          </p:nvSpPr>
          <p:spPr>
            <a:xfrm>
              <a:off x="4120389" y="4511185"/>
              <a:ext cx="2983055" cy="1352245"/>
            </a:xfrm>
            <a:prstGeom prst="wedgeRectCallout">
              <a:avLst>
                <a:gd name="adj1" fmla="val -65023"/>
                <a:gd name="adj2" fmla="val -49600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3" name="Rectangle 1"/>
            <p:cNvSpPr>
              <a:spLocks noChangeArrowheads="1"/>
            </p:cNvSpPr>
            <p:nvPr/>
          </p:nvSpPr>
          <p:spPr bwMode="auto">
            <a:xfrm>
              <a:off x="4020372" y="4566735"/>
              <a:ext cx="2983054" cy="11998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Mais tu ne peux </a:t>
              </a:r>
              <a:r>
                <a:rPr lang="fr-FR" altLang="fr-FR" sz="1800" b="1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pas utiliser un dé plusieurs fois dans une même solution</a:t>
              </a:r>
              <a:r>
                <a:rPr lang="fr-FR" altLang="fr-FR" sz="1800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.</a:t>
              </a:r>
            </a:p>
          </p:txBody>
        </p:sp>
      </p:grpSp>
      <p:sp>
        <p:nvSpPr>
          <p:cNvPr id="21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</a:t>
            </a:r>
            <a:r>
              <a:rPr lang="fr-FR" altLang="fr-FR" sz="1100" dirty="0" smtClean="0">
                <a:latin typeface="Arial" panose="020B0604020202020204" pitchFamily="34" charset="0"/>
              </a:rPr>
              <a:t>CM1</a:t>
            </a:r>
            <a:endParaRPr lang="fr-FR" altLang="fr-FR" sz="1100" dirty="0">
              <a:latin typeface="Arial" panose="020B0604020202020204" pitchFamily="34" charset="0"/>
            </a:endParaRPr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93690" y="129290"/>
            <a:ext cx="841480" cy="1198800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73260" y="4261136"/>
            <a:ext cx="1081759" cy="2577010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01500" y="4368145"/>
            <a:ext cx="1352647" cy="2482149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Image 24"/>
          <p:cNvPicPr>
            <a:picLocks noChangeAspect="1"/>
          </p:cNvPicPr>
          <p:nvPr/>
        </p:nvPicPr>
        <p:blipFill rotWithShape="1">
          <a:blip r:embed="rId4"/>
          <a:srcRect r="1311"/>
          <a:stretch/>
        </p:blipFill>
        <p:spPr>
          <a:xfrm>
            <a:off x="296489" y="1094475"/>
            <a:ext cx="8388000" cy="3910297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6739666" y="3784478"/>
            <a:ext cx="1352647" cy="2482149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40813" y="4076453"/>
            <a:ext cx="1081759" cy="2577010"/>
          </a:xfrm>
          <a:prstGeom prst="rect">
            <a:avLst/>
          </a:prstGeom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sp>
        <p:nvSpPr>
          <p:cNvPr id="16" name="Rectangle à coins arrondis 25"/>
          <p:cNvSpPr/>
          <p:nvPr/>
        </p:nvSpPr>
        <p:spPr bwMode="auto">
          <a:xfrm>
            <a:off x="448056" y="5423211"/>
            <a:ext cx="3736239" cy="1230252"/>
          </a:xfrm>
          <a:prstGeom prst="wedgeRectCallout">
            <a:avLst>
              <a:gd name="adj1" fmla="val -36036"/>
              <a:gd name="adj2" fmla="val -68324"/>
            </a:avLst>
          </a:prstGeom>
          <a:solidFill>
            <a:schemeClr val="bg1"/>
          </a:solidFill>
          <a:ln w="19050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466344" y="5460896"/>
            <a:ext cx="3723819" cy="115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ts val="2000"/>
              </a:spcBef>
              <a:buNone/>
              <a:defRPr/>
            </a:pP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Trouve des solutions en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deux étapes 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 calcul, </a:t>
            </a:r>
            <a:r>
              <a:rPr lang="fr-FR" altLang="fr-FR" sz="1800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donc 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utilise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trois </a:t>
            </a:r>
            <a:r>
              <a:rPr lang="fr-FR" altLang="fr-FR" sz="1800" b="1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nombres </a:t>
            </a:r>
            <a:r>
              <a:rPr lang="fr-FR" altLang="fr-FR" sz="1800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et </a:t>
            </a:r>
            <a:r>
              <a:rPr lang="fr-FR" altLang="fr-FR" sz="1800" b="1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deux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opérations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  <a:endParaRPr lang="fr-FR" altLang="fr-FR" sz="2800" dirty="0">
              <a:solidFill>
                <a:schemeClr val="accent5"/>
              </a:solidFill>
              <a:latin typeface="Comic Sans MS" panose="030F0702030302020204" pitchFamily="66" charset="0"/>
            </a:endParaRPr>
          </a:p>
        </p:txBody>
      </p:sp>
      <p:pic>
        <p:nvPicPr>
          <p:cNvPr id="7179" name="Image 1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e 1"/>
          <p:cNvGrpSpPr/>
          <p:nvPr/>
        </p:nvGrpSpPr>
        <p:grpSpPr>
          <a:xfrm>
            <a:off x="4344161" y="5047492"/>
            <a:ext cx="4689854" cy="1597355"/>
            <a:chOff x="2717557" y="4741940"/>
            <a:chExt cx="4345295" cy="1794756"/>
          </a:xfrm>
        </p:grpSpPr>
        <p:sp>
          <p:nvSpPr>
            <p:cNvPr id="14" name="Rectangle 13"/>
            <p:cNvSpPr/>
            <p:nvPr/>
          </p:nvSpPr>
          <p:spPr bwMode="auto">
            <a:xfrm>
              <a:off x="2725325" y="4741940"/>
              <a:ext cx="4337527" cy="1738554"/>
            </a:xfrm>
            <a:prstGeom prst="wedgeRectCallout">
              <a:avLst>
                <a:gd name="adj1" fmla="val -4525"/>
                <a:gd name="adj2" fmla="val -64265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3" name="Rectangle 1"/>
            <p:cNvSpPr>
              <a:spLocks noChangeArrowheads="1"/>
            </p:cNvSpPr>
            <p:nvPr/>
          </p:nvSpPr>
          <p:spPr bwMode="auto">
            <a:xfrm>
              <a:off x="2717557" y="4790347"/>
              <a:ext cx="4276193" cy="174634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… mais </a:t>
              </a:r>
              <a:r>
                <a:rPr lang="fr-FR" altLang="fr-FR" sz="1800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aussi en </a:t>
              </a:r>
              <a:r>
                <a:rPr lang="fr-FR" altLang="fr-FR" sz="1800" b="1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trois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étapes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,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donc avec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quatre nombres 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et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trois </a:t>
              </a:r>
              <a:r>
                <a:rPr lang="fr-FR" altLang="fr-FR" sz="1800" b="1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opérations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.</a:t>
              </a:r>
            </a:p>
            <a:p>
              <a:pPr algn="ctr" eaLnBrk="1" hangingPunct="1">
                <a:spcBef>
                  <a:spcPts val="6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Essaye même en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quatre étapes 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de calcul.</a:t>
              </a:r>
              <a:endParaRPr lang="fr-FR" altLang="fr-FR" sz="1800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sp>
        <p:nvSpPr>
          <p:cNvPr id="21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</a:t>
            </a:r>
            <a:r>
              <a:rPr lang="fr-FR" altLang="fr-FR" sz="1100" dirty="0" smtClean="0">
                <a:latin typeface="Arial" panose="020B0604020202020204" pitchFamily="34" charset="0"/>
              </a:rPr>
              <a:t>CM1</a:t>
            </a:r>
            <a:endParaRPr lang="fr-FR" altLang="fr-FR" sz="1100" dirty="0">
              <a:latin typeface="Arial" panose="020B0604020202020204" pitchFamily="34" charset="0"/>
            </a:endParaRPr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93690" y="129290"/>
            <a:ext cx="841480" cy="119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9025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Image 22"/>
          <p:cNvPicPr>
            <a:picLocks noChangeAspect="1"/>
          </p:cNvPicPr>
          <p:nvPr/>
        </p:nvPicPr>
        <p:blipFill rotWithShape="1">
          <a:blip r:embed="rId4"/>
          <a:srcRect r="1311"/>
          <a:stretch/>
        </p:blipFill>
        <p:spPr>
          <a:xfrm>
            <a:off x="296489" y="1094475"/>
            <a:ext cx="8388000" cy="3910297"/>
          </a:xfrm>
          <a:prstGeom prst="rect">
            <a:avLst/>
          </a:prstGeom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grpSp>
        <p:nvGrpSpPr>
          <p:cNvPr id="5" name="Groupe 4"/>
          <p:cNvGrpSpPr/>
          <p:nvPr/>
        </p:nvGrpSpPr>
        <p:grpSpPr>
          <a:xfrm>
            <a:off x="932348" y="5193113"/>
            <a:ext cx="6408251" cy="1366437"/>
            <a:chOff x="932348" y="5193113"/>
            <a:chExt cx="6408251" cy="1366437"/>
          </a:xfrm>
        </p:grpSpPr>
        <p:sp>
          <p:nvSpPr>
            <p:cNvPr id="16" name="Rectangle à coins arrondis 25"/>
            <p:cNvSpPr/>
            <p:nvPr/>
          </p:nvSpPr>
          <p:spPr bwMode="auto">
            <a:xfrm>
              <a:off x="932348" y="5193113"/>
              <a:ext cx="6408251" cy="1249958"/>
            </a:xfrm>
            <a:prstGeom prst="wedgeRectCallout">
              <a:avLst>
                <a:gd name="adj1" fmla="val 53753"/>
                <a:gd name="adj2" fmla="val -38875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/>
            </a:p>
          </p:txBody>
        </p:sp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932348" y="5193113"/>
              <a:ext cx="6408251" cy="1366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ts val="2000"/>
                </a:spcBef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Utilise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tous les dés</a:t>
              </a:r>
              <a:r>
                <a:rPr lang="fr-FR" altLang="fr-FR" sz="1800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.</a:t>
              </a:r>
              <a:endParaRPr lang="fr-FR" altLang="fr-FR" sz="2800" dirty="0">
                <a:solidFill>
                  <a:schemeClr val="accent5"/>
                </a:solidFill>
                <a:latin typeface="Comic Sans MS" panose="030F0702030302020204" pitchFamily="66" charset="0"/>
              </a:endParaRPr>
            </a:p>
            <a:p>
              <a:pPr algn="ctr" eaLnBrk="1" hangingPunct="1">
                <a:spcBef>
                  <a:spcPts val="6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Ton calcul doit enchaîner une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addition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, une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soustraction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, une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multiplication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et une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division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,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dans l’ordre que tu veux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.</a:t>
              </a:r>
              <a:endParaRPr lang="fr-FR" altLang="fr-FR" sz="2800" dirty="0" smtClean="0">
                <a:solidFill>
                  <a:schemeClr val="accent5"/>
                </a:solidFill>
                <a:latin typeface="Comic Sans MS" panose="030F0702030302020204" pitchFamily="66" charset="0"/>
              </a:endParaRPr>
            </a:p>
          </p:txBody>
        </p:sp>
      </p:grpSp>
      <p:pic>
        <p:nvPicPr>
          <p:cNvPr id="7179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</a:t>
            </a:r>
            <a:r>
              <a:rPr lang="fr-FR" altLang="fr-FR" sz="1100" dirty="0" smtClean="0">
                <a:latin typeface="Arial" panose="020B0604020202020204" pitchFamily="34" charset="0"/>
              </a:rPr>
              <a:t>CM1</a:t>
            </a:r>
            <a:endParaRPr lang="fr-FR" altLang="fr-FR" sz="1100" dirty="0">
              <a:latin typeface="Arial" panose="020B0604020202020204" pitchFamily="34" charset="0"/>
            </a:endParaRPr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93690" y="129290"/>
            <a:ext cx="841480" cy="1198800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07837" y="415627"/>
            <a:ext cx="1352647" cy="2482149"/>
          </a:xfrm>
          <a:prstGeom prst="rect">
            <a:avLst/>
          </a:prstGeom>
        </p:spPr>
      </p:pic>
      <p:grpSp>
        <p:nvGrpSpPr>
          <p:cNvPr id="2" name="Groupe 1"/>
          <p:cNvGrpSpPr/>
          <p:nvPr/>
        </p:nvGrpSpPr>
        <p:grpSpPr>
          <a:xfrm>
            <a:off x="4679654" y="1889203"/>
            <a:ext cx="4356410" cy="1859143"/>
            <a:chOff x="4679654" y="1889203"/>
            <a:chExt cx="4356410" cy="1859143"/>
          </a:xfrm>
        </p:grpSpPr>
        <p:sp>
          <p:nvSpPr>
            <p:cNvPr id="14" name="Rectangle 13"/>
            <p:cNvSpPr/>
            <p:nvPr/>
          </p:nvSpPr>
          <p:spPr bwMode="auto">
            <a:xfrm>
              <a:off x="4679654" y="1889203"/>
              <a:ext cx="4356409" cy="1859143"/>
            </a:xfrm>
            <a:prstGeom prst="wedgeRectCallout">
              <a:avLst>
                <a:gd name="adj1" fmla="val -18894"/>
                <a:gd name="adj2" fmla="val -63216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3" name="Rectangle 1"/>
            <p:cNvSpPr>
              <a:spLocks noChangeArrowheads="1"/>
            </p:cNvSpPr>
            <p:nvPr/>
          </p:nvSpPr>
          <p:spPr bwMode="auto">
            <a:xfrm>
              <a:off x="4751216" y="2058750"/>
              <a:ext cx="4284848" cy="1554272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Quand tu te sens prêt(e),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tente le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« coup </a:t>
              </a:r>
              <a:r>
                <a:rPr lang="fr-FR" altLang="fr-FR" sz="1800" b="1" dirty="0" err="1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Mathador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 » 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:</a:t>
              </a:r>
            </a:p>
            <a:p>
              <a:pPr algn="ctr" eaLnBrk="1" hangingPunct="1">
                <a:spcBef>
                  <a:spcPts val="6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fabrique un calcul en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quatre étapes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avec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chacun </a:t>
              </a:r>
              <a:r>
                <a:rPr lang="fr-FR" altLang="fr-FR" sz="1800" b="1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des opérateurs</a:t>
              </a:r>
              <a:r>
                <a:rPr lang="fr-FR" altLang="fr-FR" sz="1800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et 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les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cinq nombres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.</a:t>
              </a:r>
            </a:p>
          </p:txBody>
        </p:sp>
      </p:grpSp>
      <p:pic>
        <p:nvPicPr>
          <p:cNvPr id="25" name="Image 24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78496" y="4074142"/>
            <a:ext cx="1081759" cy="2577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8653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Image 22"/>
          <p:cNvPicPr>
            <a:picLocks noChangeAspect="1"/>
          </p:cNvPicPr>
          <p:nvPr/>
        </p:nvPicPr>
        <p:blipFill rotWithShape="1">
          <a:blip r:embed="rId4"/>
          <a:srcRect r="1311"/>
          <a:stretch/>
        </p:blipFill>
        <p:spPr>
          <a:xfrm>
            <a:off x="296489" y="2639811"/>
            <a:ext cx="8388000" cy="3910297"/>
          </a:xfrm>
          <a:prstGeom prst="rect">
            <a:avLst/>
          </a:prstGeom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grpSp>
        <p:nvGrpSpPr>
          <p:cNvPr id="9224" name="Groupe 2"/>
          <p:cNvGrpSpPr>
            <a:grpSpLocks/>
          </p:cNvGrpSpPr>
          <p:nvPr/>
        </p:nvGrpSpPr>
        <p:grpSpPr bwMode="auto">
          <a:xfrm>
            <a:off x="544513" y="1711325"/>
            <a:ext cx="2638425" cy="841375"/>
            <a:chOff x="1808938" y="4321382"/>
            <a:chExt cx="2637128" cy="1012774"/>
          </a:xfrm>
        </p:grpSpPr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1808938" y="4369155"/>
              <a:ext cx="2637128" cy="829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Et maintenant, entraîne-toi !</a:t>
              </a:r>
              <a:endParaRPr lang="fr-FR" altLang="fr-FR" sz="2800" dirty="0" smtClean="0">
                <a:solidFill>
                  <a:schemeClr val="accent5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Rectangle à coins arrondis 25"/>
            <p:cNvSpPr/>
            <p:nvPr/>
          </p:nvSpPr>
          <p:spPr bwMode="auto">
            <a:xfrm>
              <a:off x="1875580" y="4321382"/>
              <a:ext cx="2464175" cy="1012774"/>
            </a:xfrm>
            <a:prstGeom prst="wedgeRectCallout">
              <a:avLst>
                <a:gd name="adj1" fmla="val 58561"/>
                <a:gd name="adj2" fmla="val -36910"/>
              </a:avLst>
            </a:prstGeom>
            <a:noFill/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/>
            </a:p>
          </p:txBody>
        </p:sp>
      </p:grpSp>
      <p:pic>
        <p:nvPicPr>
          <p:cNvPr id="9226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e 1"/>
          <p:cNvGrpSpPr/>
          <p:nvPr/>
        </p:nvGrpSpPr>
        <p:grpSpPr>
          <a:xfrm>
            <a:off x="5207000" y="1408583"/>
            <a:ext cx="3328988" cy="952500"/>
            <a:chOff x="5207000" y="1408583"/>
            <a:chExt cx="3328988" cy="952500"/>
          </a:xfrm>
        </p:grpSpPr>
        <p:sp>
          <p:nvSpPr>
            <p:cNvPr id="14" name="Rectangle 13"/>
            <p:cNvSpPr/>
            <p:nvPr/>
          </p:nvSpPr>
          <p:spPr bwMode="auto">
            <a:xfrm>
              <a:off x="5207000" y="1408583"/>
              <a:ext cx="3328988" cy="952500"/>
            </a:xfrm>
            <a:prstGeom prst="wedgeRectCallout">
              <a:avLst>
                <a:gd name="adj1" fmla="val -28744"/>
                <a:gd name="adj2" fmla="val 83423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3" name="Rectangle 1"/>
            <p:cNvSpPr>
              <a:spLocks noChangeArrowheads="1"/>
            </p:cNvSpPr>
            <p:nvPr/>
          </p:nvSpPr>
          <p:spPr bwMode="auto">
            <a:xfrm>
              <a:off x="5207000" y="1432218"/>
              <a:ext cx="3328988" cy="923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Écris sur ton cahier ou sur l’ardoise les opérations que tu as trouvées !</a:t>
              </a:r>
            </a:p>
          </p:txBody>
        </p:sp>
      </p:grpSp>
      <p:sp>
        <p:nvSpPr>
          <p:cNvPr id="21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</a:t>
            </a:r>
            <a:r>
              <a:rPr lang="fr-FR" altLang="fr-FR" sz="1100" dirty="0" smtClean="0">
                <a:latin typeface="Arial" panose="020B0604020202020204" pitchFamily="34" charset="0"/>
              </a:rPr>
              <a:t>CM1</a:t>
            </a:r>
            <a:endParaRPr lang="fr-FR" altLang="fr-FR" sz="1100" dirty="0">
              <a:latin typeface="Arial" panose="020B0604020202020204" pitchFamily="34" charset="0"/>
            </a:endParaRPr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93690" y="129290"/>
            <a:ext cx="841480" cy="1198800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3556949" y="754888"/>
            <a:ext cx="1352647" cy="2482149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5157827" y="2613383"/>
            <a:ext cx="1081759" cy="257701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130" y="1222280"/>
            <a:ext cx="8388000" cy="3717160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5">
            <a:clrChange>
              <a:clrFrom>
                <a:srgbClr val="FFFEFE"/>
              </a:clrFrom>
              <a:clrTo>
                <a:srgbClr val="FFFEFE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-31063" y="3749839"/>
            <a:ext cx="1192605" cy="2678775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867824" y="5116561"/>
            <a:ext cx="6932008" cy="1085287"/>
            <a:chOff x="136305" y="5091168"/>
            <a:chExt cx="3737352" cy="1577740"/>
          </a:xfrm>
        </p:grpSpPr>
        <p:sp>
          <p:nvSpPr>
            <p:cNvPr id="21" name="Rectangle 20"/>
            <p:cNvSpPr/>
            <p:nvPr/>
          </p:nvSpPr>
          <p:spPr bwMode="auto">
            <a:xfrm>
              <a:off x="136305" y="5091169"/>
              <a:ext cx="3664214" cy="1577739"/>
            </a:xfrm>
            <a:prstGeom prst="wedgeRectCallout">
              <a:avLst>
                <a:gd name="adj1" fmla="val 4213"/>
                <a:gd name="adj2" fmla="val -59462"/>
              </a:avLst>
            </a:prstGeom>
            <a:solidFill>
              <a:schemeClr val="bg1"/>
            </a:solidFill>
            <a:ln w="19050"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2" name="Text Box 2"/>
            <p:cNvSpPr txBox="1">
              <a:spLocks noChangeArrowheads="1"/>
            </p:cNvSpPr>
            <p:nvPr/>
          </p:nvSpPr>
          <p:spPr bwMode="auto">
            <a:xfrm>
              <a:off x="161841" y="5091168"/>
              <a:ext cx="3711816" cy="920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J’ai trouvé un calcul en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deux étapes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:</a:t>
              </a:r>
              <a:endPara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pic>
        <p:nvPicPr>
          <p:cNvPr id="11273" name="Image 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4885584" y="2680196"/>
            <a:ext cx="2665984" cy="375920"/>
          </a:xfrm>
          <a:prstGeom prst="rect">
            <a:avLst/>
          </a:prstGeom>
          <a:noFill/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327354" y="5447268"/>
            <a:ext cx="2636421" cy="72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		</a:t>
            </a:r>
            <a:r>
              <a:rPr lang="fr-FR" altLang="fr-FR" sz="18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 </a:t>
            </a:r>
            <a:r>
              <a:rPr lang="fr-FR" altLang="fr-FR" sz="1800" b="1" dirty="0">
                <a:solidFill>
                  <a:schemeClr val="accent6"/>
                </a:solidFill>
                <a:latin typeface="Verdana" panose="020B0604030504040204" pitchFamily="34" charset="0"/>
              </a:rPr>
              <a:t>	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</a:rPr>
              <a:t>	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</a:rPr>
              <a:t>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</a:rPr>
              <a:t>14</a:t>
            </a:r>
          </a:p>
        </p:txBody>
      </p:sp>
      <p:sp>
        <p:nvSpPr>
          <p:cNvPr id="9" name="Ellipse 8"/>
          <p:cNvSpPr/>
          <p:nvPr/>
        </p:nvSpPr>
        <p:spPr>
          <a:xfrm>
            <a:off x="3873656" y="2870058"/>
            <a:ext cx="779551" cy="996596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1249443" y="3611067"/>
            <a:ext cx="768306" cy="772412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</a:t>
            </a:r>
            <a:r>
              <a:rPr lang="fr-FR" altLang="fr-FR" sz="1100" dirty="0" smtClean="0">
                <a:latin typeface="Arial" panose="020B0604020202020204" pitchFamily="34" charset="0"/>
              </a:rPr>
              <a:t>CM1</a:t>
            </a:r>
            <a:endParaRPr lang="fr-FR" altLang="fr-FR" sz="1100" dirty="0">
              <a:latin typeface="Arial" panose="020B0604020202020204" pitchFamily="34" charset="0"/>
            </a:endParaRP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93690" y="129290"/>
            <a:ext cx="841480" cy="1198800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 rotWithShape="1">
          <a:blip r:embed="rId4"/>
          <a:srcRect l="9783" t="65840" r="80649" b="16495"/>
          <a:stretch/>
        </p:blipFill>
        <p:spPr>
          <a:xfrm>
            <a:off x="1647122" y="5543887"/>
            <a:ext cx="648929" cy="530942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 rotWithShape="1">
          <a:blip r:embed="rId4"/>
          <a:srcRect l="41861" t="49700" r="49586" b="31655"/>
          <a:stretch/>
        </p:blipFill>
        <p:spPr>
          <a:xfrm>
            <a:off x="2584530" y="5534723"/>
            <a:ext cx="580103" cy="560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584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5" grpId="0"/>
      <p:bldP spid="9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130" y="1222280"/>
            <a:ext cx="8388000" cy="3717160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5">
            <a:clrChange>
              <a:clrFrom>
                <a:srgbClr val="FFFEFE"/>
              </a:clrFrom>
              <a:clrTo>
                <a:srgbClr val="FFFEFE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-31063" y="3749839"/>
            <a:ext cx="1192605" cy="2678775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867824" y="5116561"/>
            <a:ext cx="6932008" cy="1085287"/>
            <a:chOff x="136305" y="5091168"/>
            <a:chExt cx="3737352" cy="1577740"/>
          </a:xfrm>
        </p:grpSpPr>
        <p:sp>
          <p:nvSpPr>
            <p:cNvPr id="21" name="Rectangle 20"/>
            <p:cNvSpPr/>
            <p:nvPr/>
          </p:nvSpPr>
          <p:spPr bwMode="auto">
            <a:xfrm>
              <a:off x="136305" y="5091169"/>
              <a:ext cx="3664214" cy="1577739"/>
            </a:xfrm>
            <a:prstGeom prst="wedgeRectCallout">
              <a:avLst>
                <a:gd name="adj1" fmla="val 4213"/>
                <a:gd name="adj2" fmla="val -59462"/>
              </a:avLst>
            </a:prstGeom>
            <a:solidFill>
              <a:schemeClr val="bg1"/>
            </a:solidFill>
            <a:ln w="19050"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2" name="Text Box 2"/>
            <p:cNvSpPr txBox="1">
              <a:spLocks noChangeArrowheads="1"/>
            </p:cNvSpPr>
            <p:nvPr/>
          </p:nvSpPr>
          <p:spPr bwMode="auto">
            <a:xfrm>
              <a:off x="161841" y="5091168"/>
              <a:ext cx="3711816" cy="920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J’ai trouvé un calcul en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deux étapes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:</a:t>
              </a:r>
              <a:endPara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pic>
        <p:nvPicPr>
          <p:cNvPr id="11273" name="Image 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4885584" y="2680196"/>
            <a:ext cx="2665984" cy="375920"/>
          </a:xfrm>
          <a:prstGeom prst="rect">
            <a:avLst/>
          </a:prstGeom>
          <a:noFill/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327354" y="5447268"/>
            <a:ext cx="2636421" cy="72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		</a:t>
            </a:r>
            <a:r>
              <a:rPr lang="fr-FR" altLang="fr-FR" sz="18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 </a:t>
            </a:r>
            <a:r>
              <a:rPr lang="fr-FR" altLang="fr-FR" sz="1800" b="1" dirty="0">
                <a:solidFill>
                  <a:schemeClr val="accent6"/>
                </a:solidFill>
                <a:latin typeface="Verdana" panose="020B0604030504040204" pitchFamily="34" charset="0"/>
              </a:rPr>
              <a:t>	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</a:rPr>
              <a:t>	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</a:rPr>
              <a:t>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</a:rPr>
              <a:t>14</a:t>
            </a:r>
          </a:p>
        </p:txBody>
      </p:sp>
      <p:sp>
        <p:nvSpPr>
          <p:cNvPr id="9" name="Ellipse 8"/>
          <p:cNvSpPr/>
          <p:nvPr/>
        </p:nvSpPr>
        <p:spPr>
          <a:xfrm>
            <a:off x="3873656" y="2870058"/>
            <a:ext cx="779551" cy="996596"/>
          </a:xfrm>
          <a:prstGeom prst="ellipse">
            <a:avLst/>
          </a:prstGeom>
          <a:solidFill>
            <a:srgbClr val="D7E4BD">
              <a:alpha val="50196"/>
            </a:srgbClr>
          </a:solidFill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1249443" y="3611067"/>
            <a:ext cx="768306" cy="772412"/>
          </a:xfrm>
          <a:prstGeom prst="ellipse">
            <a:avLst/>
          </a:prstGeom>
          <a:solidFill>
            <a:srgbClr val="D7E4BD">
              <a:alpha val="50196"/>
            </a:srgbClr>
          </a:solidFill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</a:t>
            </a:r>
            <a:r>
              <a:rPr lang="fr-FR" altLang="fr-FR" sz="1100" dirty="0" smtClean="0">
                <a:latin typeface="Arial" panose="020B0604020202020204" pitchFamily="34" charset="0"/>
              </a:rPr>
              <a:t>CM1</a:t>
            </a:r>
            <a:endParaRPr lang="fr-FR" altLang="fr-FR" sz="1100" dirty="0">
              <a:latin typeface="Arial" panose="020B0604020202020204" pitchFamily="34" charset="0"/>
            </a:endParaRP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93690" y="129290"/>
            <a:ext cx="841480" cy="1198800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 rotWithShape="1">
          <a:blip r:embed="rId4"/>
          <a:srcRect l="9783" t="65840" r="80649" b="16495"/>
          <a:stretch/>
        </p:blipFill>
        <p:spPr>
          <a:xfrm>
            <a:off x="1647122" y="5543887"/>
            <a:ext cx="648929" cy="530942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 rotWithShape="1">
          <a:blip r:embed="rId4"/>
          <a:srcRect l="41861" t="49700" r="49586" b="31655"/>
          <a:stretch/>
        </p:blipFill>
        <p:spPr>
          <a:xfrm>
            <a:off x="2584530" y="5534723"/>
            <a:ext cx="580103" cy="560438"/>
          </a:xfrm>
          <a:prstGeom prst="rect">
            <a:avLst/>
          </a:prstGeom>
        </p:spPr>
      </p:pic>
      <p:grpSp>
        <p:nvGrpSpPr>
          <p:cNvPr id="18" name="Groupe 17"/>
          <p:cNvGrpSpPr/>
          <p:nvPr/>
        </p:nvGrpSpPr>
        <p:grpSpPr>
          <a:xfrm>
            <a:off x="4421808" y="5544188"/>
            <a:ext cx="3289731" cy="599954"/>
            <a:chOff x="1423236" y="6124348"/>
            <a:chExt cx="3289731" cy="599954"/>
          </a:xfrm>
        </p:grpSpPr>
        <p:sp>
          <p:nvSpPr>
            <p:cNvPr id="19" name="Text Box 2"/>
            <p:cNvSpPr txBox="1">
              <a:spLocks noChangeArrowheads="1"/>
            </p:cNvSpPr>
            <p:nvPr/>
          </p:nvSpPr>
          <p:spPr bwMode="auto">
            <a:xfrm>
              <a:off x="1423236" y="6192073"/>
              <a:ext cx="3289731" cy="532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puis     14  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+   </a:t>
              </a:r>
              <a:r>
                <a:rPr lang="fr-FR" altLang="fr-FR" sz="1800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dirty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  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18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endPara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pic>
          <p:nvPicPr>
            <p:cNvPr id="29" name="Image 28"/>
            <p:cNvPicPr>
              <a:picLocks noChangeAspect="1"/>
            </p:cNvPicPr>
            <p:nvPr/>
          </p:nvPicPr>
          <p:blipFill rotWithShape="1">
            <a:blip r:embed="rId4"/>
            <a:srcRect l="21671" t="70747" r="68761" b="11588"/>
            <a:stretch/>
          </p:blipFill>
          <p:spPr>
            <a:xfrm>
              <a:off x="3077623" y="6124348"/>
              <a:ext cx="648929" cy="530942"/>
            </a:xfrm>
            <a:prstGeom prst="rect">
              <a:avLst/>
            </a:prstGeom>
          </p:spPr>
        </p:pic>
      </p:grpSp>
      <p:sp>
        <p:nvSpPr>
          <p:cNvPr id="30" name="Ellipse 29"/>
          <p:cNvSpPr/>
          <p:nvPr/>
        </p:nvSpPr>
        <p:spPr>
          <a:xfrm>
            <a:off x="2249143" y="3669623"/>
            <a:ext cx="768306" cy="1004624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32664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130" y="1222280"/>
            <a:ext cx="8388000" cy="3717160"/>
          </a:xfrm>
          <a:prstGeom prst="rect">
            <a:avLst/>
          </a:prstGeom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pic>
        <p:nvPicPr>
          <p:cNvPr id="11273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</a:t>
            </a:r>
            <a:r>
              <a:rPr lang="fr-FR" altLang="fr-FR" sz="1100" dirty="0" smtClean="0">
                <a:latin typeface="Arial" panose="020B0604020202020204" pitchFamily="34" charset="0"/>
              </a:rPr>
              <a:t>CM1</a:t>
            </a:r>
            <a:endParaRPr lang="fr-FR" altLang="fr-FR" sz="1100" dirty="0">
              <a:latin typeface="Arial" panose="020B0604020202020204" pitchFamily="34" charset="0"/>
            </a:endParaRP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93690" y="129290"/>
            <a:ext cx="841480" cy="11988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4632432" y="3912410"/>
            <a:ext cx="3893510" cy="697639"/>
          </a:xfrm>
          <a:prstGeom prst="rect">
            <a:avLst/>
          </a:prstGeom>
          <a:noFill/>
          <a:ln w="19050"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5" name="Image 34"/>
          <p:cNvPicPr>
            <a:picLocks noChangeAspect="1"/>
          </p:cNvPicPr>
          <p:nvPr/>
        </p:nvPicPr>
        <p:blipFill>
          <a:blip r:embed="rId7">
            <a:clrChange>
              <a:clrFrom>
                <a:srgbClr val="FFFEFE"/>
              </a:clrFrom>
              <a:clrTo>
                <a:srgbClr val="FFFEFE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7779731" y="4048727"/>
            <a:ext cx="1396816" cy="2556000"/>
          </a:xfrm>
          <a:prstGeom prst="rect">
            <a:avLst/>
          </a:prstGeom>
        </p:spPr>
      </p:pic>
      <p:sp>
        <p:nvSpPr>
          <p:cNvPr id="33" name="Rectangle 32"/>
          <p:cNvSpPr/>
          <p:nvPr/>
        </p:nvSpPr>
        <p:spPr bwMode="auto">
          <a:xfrm>
            <a:off x="599166" y="5002598"/>
            <a:ext cx="7148018" cy="1602130"/>
          </a:xfrm>
          <a:prstGeom prst="wedgeRectCallout">
            <a:avLst>
              <a:gd name="adj1" fmla="val 53499"/>
              <a:gd name="adj2" fmla="val -45890"/>
            </a:avLst>
          </a:prstGeom>
          <a:solidFill>
            <a:schemeClr val="bg1"/>
          </a:solidFill>
          <a:ln w="19050">
            <a:solidFill>
              <a:srgbClr val="FF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4" name="Rectangle 1"/>
          <p:cNvSpPr>
            <a:spLocks noChangeArrowheads="1"/>
          </p:cNvSpPr>
          <p:nvPr/>
        </p:nvSpPr>
        <p:spPr bwMode="auto">
          <a:xfrm>
            <a:off x="599166" y="5028108"/>
            <a:ext cx="71480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fr-FR" altLang="fr-FR" sz="1800" dirty="0">
                <a:solidFill>
                  <a:srgbClr val="FF0066"/>
                </a:solidFill>
                <a:latin typeface="Verdana" panose="020B0604030504040204" pitchFamily="34" charset="0"/>
              </a:rPr>
              <a:t>Moi, j’ai fait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</a:rPr>
              <a:t>un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</a:rPr>
              <a:t>« coup </a:t>
            </a:r>
            <a:r>
              <a:rPr lang="fr-FR" altLang="fr-FR" sz="1800" b="1" dirty="0" err="1" smtClean="0">
                <a:solidFill>
                  <a:srgbClr val="FF0066"/>
                </a:solidFill>
                <a:latin typeface="Verdana" panose="020B0604030504040204" pitchFamily="34" charset="0"/>
              </a:rPr>
              <a:t>Mathador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</a:rPr>
              <a:t> »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</a:rPr>
              <a:t>!</a:t>
            </a:r>
            <a:endParaRPr lang="fr-FR" altLang="fr-FR" sz="1800" b="1" dirty="0">
              <a:solidFill>
                <a:srgbClr val="FF0066"/>
              </a:solidFill>
              <a:latin typeface="Verdana" panose="020B0604030504040204" pitchFamily="34" charset="0"/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927158" y="5492183"/>
            <a:ext cx="2456001" cy="530942"/>
            <a:chOff x="927158" y="5492183"/>
            <a:chExt cx="2456001" cy="530942"/>
          </a:xfrm>
        </p:grpSpPr>
        <p:sp>
          <p:nvSpPr>
            <p:cNvPr id="37" name="Rectangle 1"/>
            <p:cNvSpPr>
              <a:spLocks noChangeArrowheads="1"/>
            </p:cNvSpPr>
            <p:nvPr/>
          </p:nvSpPr>
          <p:spPr bwMode="auto">
            <a:xfrm>
              <a:off x="927158" y="5572988"/>
              <a:ext cx="245600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buFontTx/>
                <a:buNone/>
              </a:pPr>
              <a:r>
                <a:rPr lang="fr-FR" altLang="fr-FR" sz="1800" b="1" dirty="0">
                  <a:solidFill>
                    <a:srgbClr val="00B050"/>
                  </a:solidFill>
                  <a:latin typeface="Verdana" panose="020B0604030504040204" pitchFamily="34" charset="0"/>
                </a:rPr>
                <a:t>	 </a:t>
              </a:r>
              <a:r>
                <a:rPr lang="fr-FR" altLang="fr-FR" sz="1800" b="1" dirty="0" smtClean="0">
                  <a:solidFill>
                    <a:srgbClr val="00B050"/>
                  </a:solidFill>
                  <a:latin typeface="Verdana" panose="020B0604030504040204" pitchFamily="34" charset="0"/>
                </a:rPr>
                <a:t>  </a:t>
              </a:r>
              <a:r>
                <a:rPr lang="fr-FR" altLang="fr-FR" sz="1800" b="1" dirty="0" smtClean="0">
                  <a:solidFill>
                    <a:srgbClr val="00B0F0"/>
                  </a:solidFill>
                  <a:latin typeface="Verdana" panose="020B0604030504040204" pitchFamily="34" charset="0"/>
                </a:rPr>
                <a:t>:  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</a:rPr>
                <a:t>	</a:t>
              </a:r>
              <a:r>
                <a:rPr lang="fr-FR" altLang="fr-FR" sz="1800" dirty="0">
                  <a:solidFill>
                    <a:srgbClr val="FF0066"/>
                  </a:solidFill>
                  <a:latin typeface="Verdana" panose="020B0604030504040204" pitchFamily="34" charset="0"/>
                </a:rPr>
                <a:t>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 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2</a:t>
              </a:r>
              <a:endParaRPr lang="fr-FR" altLang="fr-FR" sz="1800" b="1" dirty="0">
                <a:solidFill>
                  <a:srgbClr val="FF0066"/>
                </a:solidFill>
                <a:latin typeface="Verdana" panose="020B0604030504040204" pitchFamily="34" charset="0"/>
              </a:endParaRPr>
            </a:p>
          </p:txBody>
        </p:sp>
        <p:pic>
          <p:nvPicPr>
            <p:cNvPr id="48" name="Image 47"/>
            <p:cNvPicPr>
              <a:picLocks noChangeAspect="1"/>
            </p:cNvPicPr>
            <p:nvPr/>
          </p:nvPicPr>
          <p:blipFill rotWithShape="1">
            <a:blip r:embed="rId4"/>
            <a:srcRect l="21671" t="70747" r="68761" b="11588"/>
            <a:stretch/>
          </p:blipFill>
          <p:spPr>
            <a:xfrm>
              <a:off x="989012" y="5492183"/>
              <a:ext cx="648929" cy="530942"/>
            </a:xfrm>
            <a:prstGeom prst="rect">
              <a:avLst/>
            </a:prstGeom>
          </p:spPr>
        </p:pic>
        <p:pic>
          <p:nvPicPr>
            <p:cNvPr id="49" name="Image 48"/>
            <p:cNvPicPr>
              <a:picLocks noChangeAspect="1"/>
            </p:cNvPicPr>
            <p:nvPr/>
          </p:nvPicPr>
          <p:blipFill rotWithShape="1">
            <a:blip r:embed="rId4"/>
            <a:srcRect l="9783" t="65840" r="80649" b="16495"/>
            <a:stretch/>
          </p:blipFill>
          <p:spPr>
            <a:xfrm>
              <a:off x="1858679" y="5492183"/>
              <a:ext cx="648929" cy="530942"/>
            </a:xfrm>
            <a:prstGeom prst="rect">
              <a:avLst/>
            </a:prstGeom>
          </p:spPr>
        </p:pic>
      </p:grpSp>
      <p:sp>
        <p:nvSpPr>
          <p:cNvPr id="56" name="Ellipse 55"/>
          <p:cNvSpPr/>
          <p:nvPr/>
        </p:nvSpPr>
        <p:spPr>
          <a:xfrm>
            <a:off x="2232099" y="3742860"/>
            <a:ext cx="768306" cy="846531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Ellipse 56"/>
          <p:cNvSpPr/>
          <p:nvPr/>
        </p:nvSpPr>
        <p:spPr>
          <a:xfrm>
            <a:off x="1267445" y="3578394"/>
            <a:ext cx="707466" cy="789654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47019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3465</TotalTime>
  <Words>515</Words>
  <Application>Microsoft Office PowerPoint</Application>
  <PresentationFormat>Affichage à l'écran (4:3)</PresentationFormat>
  <Paragraphs>90</Paragraphs>
  <Slides>13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1" baseType="lpstr">
      <vt:lpstr>ＭＳ Ｐゴシック</vt:lpstr>
      <vt:lpstr>Arial</vt:lpstr>
      <vt:lpstr>Calibri</vt:lpstr>
      <vt:lpstr>Century Gothic</vt:lpstr>
      <vt:lpstr>Comic Sans MS</vt:lpstr>
      <vt:lpstr>Times New Roman</vt:lpstr>
      <vt:lpstr>Verdana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 de la version d'évaluation de Office 2004</dc:creator>
  <cp:lastModifiedBy>Renon.Flore</cp:lastModifiedBy>
  <cp:revision>172</cp:revision>
  <dcterms:created xsi:type="dcterms:W3CDTF">2020-12-29T09:51:19Z</dcterms:created>
  <dcterms:modified xsi:type="dcterms:W3CDTF">2022-03-25T16:20:28Z</dcterms:modified>
</cp:coreProperties>
</file>