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305" r:id="rId2"/>
    <p:sldId id="316" r:id="rId3"/>
    <p:sldId id="317" r:id="rId4"/>
    <p:sldId id="318" r:id="rId5"/>
    <p:sldId id="320" r:id="rId6"/>
    <p:sldId id="321" r:id="rId7"/>
    <p:sldId id="319" r:id="rId8"/>
  </p:sldIdLst>
  <p:sldSz cx="9144000" cy="6858000" type="screen4x3"/>
  <p:notesSz cx="6858000" cy="9144000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on.Flore" initials="" lastIdx="2" clrIdx="0"/>
  <p:cmAuthor id="2" name="Renon.Flore" initials="R" lastIdx="1" clrIdx="1">
    <p:extLst>
      <p:ext uri="{19B8F6BF-5375-455C-9EA6-DF929625EA0E}">
        <p15:presenceInfo xmlns:p15="http://schemas.microsoft.com/office/powerpoint/2012/main" userId="S-1-5-21-737544064-3160098397-222450227-228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E4BD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361" autoAdjust="0"/>
  </p:normalViewPr>
  <p:slideViewPr>
    <p:cSldViewPr snapToGrid="0" snapToObjects="1">
      <p:cViewPr varScale="1">
        <p:scale>
          <a:sx n="89" d="100"/>
          <a:sy n="89" d="100"/>
        </p:scale>
        <p:origin x="102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D62CAC3-3DCF-4B62-A4E6-5B231DFD349A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D6929FF-C0F9-45CE-9331-D29EAF4EE8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ＭＳ Ｐゴシック" pitchFamily="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4AF3D7E-12F8-47D3-8A89-E9CD8025FA74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 smtClean="0"/>
          </a:p>
        </p:txBody>
      </p:sp>
      <p:sp>
        <p:nvSpPr>
          <p:cNvPr id="4099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Text Box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43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88D401D6-FA9B-4C1F-B7E0-701F261F91E3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2</a:t>
            </a:fld>
            <a:endParaRPr lang="fr-FR" altLang="fr-FR" smtClean="0"/>
          </a:p>
        </p:txBody>
      </p:sp>
      <p:sp>
        <p:nvSpPr>
          <p:cNvPr id="14340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E5730163-2709-4EBE-A086-318926D7D036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3</a:t>
            </a:fld>
            <a:endParaRPr lang="fr-FR" altLang="fr-FR" smtClean="0"/>
          </a:p>
        </p:txBody>
      </p:sp>
      <p:sp>
        <p:nvSpPr>
          <p:cNvPr id="16388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84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2F15E0DB-4207-4FB4-9DFC-0AA909CC40C8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4</a:t>
            </a:fld>
            <a:endParaRPr lang="fr-FR" altLang="fr-FR" smtClean="0"/>
          </a:p>
        </p:txBody>
      </p:sp>
      <p:sp>
        <p:nvSpPr>
          <p:cNvPr id="18436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85F51B39-F3F8-45E5-B5C8-BAC9D8E87655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5</a:t>
            </a:fld>
            <a:endParaRPr lang="fr-FR" altLang="fr-FR" smtClean="0"/>
          </a:p>
        </p:txBody>
      </p:sp>
      <p:sp>
        <p:nvSpPr>
          <p:cNvPr id="20484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534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85F51B39-F3F8-45E5-B5C8-BAC9D8E87655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6</a:t>
            </a:fld>
            <a:endParaRPr lang="fr-FR" altLang="fr-FR" smtClean="0"/>
          </a:p>
        </p:txBody>
      </p:sp>
      <p:sp>
        <p:nvSpPr>
          <p:cNvPr id="20484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0574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85F51B39-F3F8-45E5-B5C8-BAC9D8E87655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7</a:t>
            </a:fld>
            <a:endParaRPr lang="fr-FR" altLang="fr-FR" smtClean="0"/>
          </a:p>
        </p:txBody>
      </p:sp>
      <p:sp>
        <p:nvSpPr>
          <p:cNvPr id="20484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95150-38AB-4C87-B934-63A73C83D760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37315-6B2B-480C-82E4-329FDBD5A75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33644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5C886-2811-421F-B8FA-B7684D473310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6DE61-2703-4D1B-B2B3-E044EC17EA5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35288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C179B-6905-4B93-97D5-1C936D52AB6E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BF681-667D-4D04-AEA9-F5D3C835A4B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88791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B3A9C-BE46-4225-A8F8-49C2B42B9A04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3F1A1-339B-4C0A-BC1E-CFC0B6B5CDE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17709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4DC00-64C8-4EB0-8757-95F6FFA452BD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0A8CE-93E4-4522-B09B-47649A22609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2359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532F3-8BB0-4F36-836F-0EB827F7635A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7A423-EEA0-4F9E-B30B-640D55FF6DB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09433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F74CC-F6A0-4794-84BC-AB55DC2C4C91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4ACE5-617C-4E54-BAA2-7B3C613558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1144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7A053-FECB-4DCC-95B3-26BCA79902C0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B759-8700-4886-975B-BB309EFAFEC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05882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97E03-B253-4D39-8348-28C83DE9B26A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F9741-5051-44B1-8F39-65A23B3EB8F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72615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CA772-E2B8-491C-B15E-186CDCECC027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61A08-BE00-4EDD-8668-4644E2C92DF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43406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FF503-49FE-42E7-B1C2-BEC8259805DE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0C58A-2291-4DC9-8D81-197BE99DDB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26105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9B9F78A-1DF6-4DEE-9BE0-FFDFDE7C8696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6E3A33D-E184-48D8-A8E5-6C877C7E134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4" charset="-128"/>
          <a:cs typeface="ＭＳ Ｐゴシック" pitchFamily="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4" charset="-128"/>
          <a:cs typeface="ＭＳ Ｐゴシック" pitchFamily="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3175" y="2280920"/>
            <a:ext cx="9140825" cy="145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2945" tIns="137480" rIns="82945" bIns="41473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r-FR" altLang="fr-FR" sz="6000" b="1" dirty="0" smtClean="0">
                <a:solidFill>
                  <a:schemeClr val="accent5"/>
                </a:solidFill>
                <a:latin typeface="Calibri" panose="020F0502020204030204" pitchFamily="34" charset="0"/>
              </a:rPr>
              <a:t>Les règles</a:t>
            </a:r>
          </a:p>
          <a:p>
            <a:pPr algn="ctr" eaLnBrk="1" hangingPunct="1">
              <a:defRPr/>
            </a:pPr>
            <a:r>
              <a:rPr lang="fr-FR" altLang="fr-FR" sz="6000" b="1" dirty="0" smtClean="0">
                <a:solidFill>
                  <a:schemeClr val="accent5"/>
                </a:solidFill>
                <a:latin typeface="Calibri" panose="020F0502020204030204" pitchFamily="34" charset="0"/>
              </a:rPr>
              <a:t>des jeux de calcul mental</a:t>
            </a:r>
            <a:endParaRPr lang="fr-FR" altLang="fr-FR" sz="2800" dirty="0" smtClean="0">
              <a:latin typeface="Calibri" panose="020F0502020204030204" pitchFamily="34" charset="0"/>
            </a:endParaRPr>
          </a:p>
        </p:txBody>
      </p:sp>
      <p:sp>
        <p:nvSpPr>
          <p:cNvPr id="3075" name="ZoneTexte 1"/>
          <p:cNvSpPr txBox="1">
            <a:spLocks noChangeArrowheads="1"/>
          </p:cNvSpPr>
          <p:nvPr/>
        </p:nvSpPr>
        <p:spPr bwMode="auto">
          <a:xfrm>
            <a:off x="5980986" y="6594823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</a:t>
            </a:r>
            <a:r>
              <a:rPr lang="fr-FR" altLang="fr-FR" sz="1100" dirty="0" smtClean="0">
                <a:latin typeface="Arial" panose="020B0604020202020204" pitchFamily="34" charset="0"/>
              </a:rPr>
              <a:t>CM1</a:t>
            </a:r>
            <a:endParaRPr lang="fr-FR" altLang="fr-FR" sz="1100" dirty="0">
              <a:latin typeface="Arial" panose="020B0604020202020204" pitchFamily="34" charset="0"/>
            </a:endParaRPr>
          </a:p>
        </p:txBody>
      </p:sp>
      <p:pic>
        <p:nvPicPr>
          <p:cNvPr id="3077" name="Image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519113"/>
            <a:ext cx="3281363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2821840" y="4246052"/>
            <a:ext cx="3493969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et TRIOS GAGNANTS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06295" y="157384"/>
            <a:ext cx="1516181" cy="2160000"/>
          </a:xfrm>
          <a:prstGeom prst="rect">
            <a:avLst/>
          </a:prstGeom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766" y="1317777"/>
            <a:ext cx="8250391" cy="3564000"/>
          </a:xfrm>
          <a:prstGeom prst="rect">
            <a:avLst/>
          </a:prstGeom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3502529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et TRIOS GAGNANTS</a:t>
            </a:r>
          </a:p>
        </p:txBody>
      </p:sp>
      <p:pic>
        <p:nvPicPr>
          <p:cNvPr id="13323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e 5"/>
          <p:cNvGrpSpPr/>
          <p:nvPr/>
        </p:nvGrpSpPr>
        <p:grpSpPr>
          <a:xfrm>
            <a:off x="5694700" y="5156197"/>
            <a:ext cx="3387134" cy="1249365"/>
            <a:chOff x="5694700" y="4997884"/>
            <a:chExt cx="3387134" cy="1526405"/>
          </a:xfrm>
        </p:grpSpPr>
        <p:sp>
          <p:nvSpPr>
            <p:cNvPr id="9" name="Rectangle 8"/>
            <p:cNvSpPr/>
            <p:nvPr/>
          </p:nvSpPr>
          <p:spPr>
            <a:xfrm>
              <a:off x="5694700" y="4997884"/>
              <a:ext cx="3387133" cy="1526405"/>
            </a:xfrm>
            <a:prstGeom prst="wedgeRectCallout">
              <a:avLst>
                <a:gd name="adj1" fmla="val -58210"/>
                <a:gd name="adj2" fmla="val -38659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4" name="Text Box 2"/>
            <p:cNvSpPr txBox="1">
              <a:spLocks noChangeArrowheads="1"/>
            </p:cNvSpPr>
            <p:nvPr/>
          </p:nvSpPr>
          <p:spPr bwMode="auto">
            <a:xfrm>
              <a:off x="5769168" y="5019459"/>
              <a:ext cx="3312666" cy="13919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… et qui font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20 </a:t>
              </a:r>
            </a:p>
            <a:p>
              <a:pPr eaLnBrk="1" hangingPunct="1">
                <a:spcBef>
                  <a:spcPts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quand tu les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additionnes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, quand tu les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soustrais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ou quand tu les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multiplies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.</a:t>
              </a:r>
            </a:p>
            <a:p>
              <a:pPr eaLnBrk="1" hangingPunct="1">
                <a:spcBef>
                  <a:spcPts val="0"/>
                </a:spcBef>
                <a:buFontTx/>
                <a:buNone/>
                <a:defRPr/>
              </a:pPr>
              <a: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  <a:t/>
              </a:r>
              <a:b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</a:br>
              <a:endParaRPr lang="fr-FR" altLang="fr-FR" sz="2800" dirty="0" smtClean="0">
                <a:solidFill>
                  <a:srgbClr val="FF0066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1428751" y="5143612"/>
            <a:ext cx="2563812" cy="1261950"/>
            <a:chOff x="1428751" y="5143612"/>
            <a:chExt cx="2563812" cy="1261950"/>
          </a:xfrm>
        </p:grpSpPr>
        <p:sp>
          <p:nvSpPr>
            <p:cNvPr id="26" name="Rectangle à coins arrondis 25"/>
            <p:cNvSpPr/>
            <p:nvPr/>
          </p:nvSpPr>
          <p:spPr bwMode="auto">
            <a:xfrm>
              <a:off x="1428751" y="5156197"/>
              <a:ext cx="2539999" cy="1249365"/>
            </a:xfrm>
            <a:prstGeom prst="wedgeRectCallout">
              <a:avLst>
                <a:gd name="adj1" fmla="val -60372"/>
                <a:gd name="adj2" fmla="val -33868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/>
            </a:p>
          </p:txBody>
        </p:sp>
        <p:sp>
          <p:nvSpPr>
            <p:cNvPr id="5142" name="Text Box 2"/>
            <p:cNvSpPr txBox="1">
              <a:spLocks noChangeArrowheads="1"/>
            </p:cNvSpPr>
            <p:nvPr/>
          </p:nvSpPr>
          <p:spPr bwMode="auto">
            <a:xfrm>
              <a:off x="1428751" y="5143612"/>
              <a:ext cx="2563812" cy="11579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Repère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deux ou trois nombres qui sont à côté 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dans la grille…</a:t>
              </a:r>
              <a:endParaRPr lang="fr-FR" altLang="fr-FR" sz="2800" dirty="0" smtClean="0">
                <a:solidFill>
                  <a:srgbClr val="FF0066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17" name="ZoneTexte 1"/>
          <p:cNvSpPr txBox="1">
            <a:spLocks noChangeArrowheads="1"/>
          </p:cNvSpPr>
          <p:nvPr/>
        </p:nvSpPr>
        <p:spPr bwMode="auto">
          <a:xfrm>
            <a:off x="5980986" y="6594823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</a:t>
            </a:r>
            <a:r>
              <a:rPr lang="fr-FR" altLang="fr-FR" sz="1100" dirty="0" smtClean="0">
                <a:latin typeface="Arial" panose="020B0604020202020204" pitchFamily="34" charset="0"/>
              </a:rPr>
              <a:t>CM1</a:t>
            </a:r>
            <a:endParaRPr lang="fr-FR" altLang="fr-FR" sz="1100" dirty="0">
              <a:latin typeface="Arial" panose="020B0604020202020204" pitchFamily="34" charset="0"/>
            </a:endParaRPr>
          </a:p>
        </p:txBody>
      </p:sp>
      <p:pic>
        <p:nvPicPr>
          <p:cNvPr id="18" name="Imag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93690" y="129290"/>
            <a:ext cx="841480" cy="11988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95250" y="4148618"/>
            <a:ext cx="1081759" cy="257701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74811" y="4243479"/>
            <a:ext cx="1352647" cy="2482149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766" y="1317777"/>
            <a:ext cx="8250391" cy="3564000"/>
          </a:xfrm>
          <a:prstGeom prst="rect">
            <a:avLst/>
          </a:prstGeom>
        </p:spPr>
      </p:pic>
      <p:pic>
        <p:nvPicPr>
          <p:cNvPr id="15370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3502529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et TRIOS GAGNANTS</a:t>
            </a:r>
          </a:p>
        </p:txBody>
      </p:sp>
      <p:sp>
        <p:nvSpPr>
          <p:cNvPr id="21" name="ZoneTexte 1"/>
          <p:cNvSpPr txBox="1">
            <a:spLocks noChangeArrowheads="1"/>
          </p:cNvSpPr>
          <p:nvPr/>
        </p:nvSpPr>
        <p:spPr bwMode="auto">
          <a:xfrm>
            <a:off x="5980986" y="6594823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</a:t>
            </a:r>
            <a:r>
              <a:rPr lang="fr-FR" altLang="fr-FR" sz="1100" dirty="0" smtClean="0">
                <a:latin typeface="Arial" panose="020B0604020202020204" pitchFamily="34" charset="0"/>
              </a:rPr>
              <a:t>CM1</a:t>
            </a:r>
            <a:endParaRPr lang="fr-FR" altLang="fr-FR" sz="1100" dirty="0">
              <a:latin typeface="Arial" panose="020B0604020202020204" pitchFamily="34" charset="0"/>
            </a:endParaRP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93690" y="129290"/>
            <a:ext cx="841480" cy="1198800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" b="47649"/>
          <a:stretch/>
        </p:blipFill>
        <p:spPr>
          <a:xfrm>
            <a:off x="209550" y="4020312"/>
            <a:ext cx="1352647" cy="1299401"/>
          </a:xfrm>
          <a:prstGeom prst="rect">
            <a:avLst/>
          </a:prstGeom>
        </p:spPr>
      </p:pic>
      <p:grpSp>
        <p:nvGrpSpPr>
          <p:cNvPr id="15369" name="Groupe 2"/>
          <p:cNvGrpSpPr>
            <a:grpSpLocks/>
          </p:cNvGrpSpPr>
          <p:nvPr/>
        </p:nvGrpSpPr>
        <p:grpSpPr bwMode="auto">
          <a:xfrm>
            <a:off x="504825" y="5305425"/>
            <a:ext cx="3802063" cy="1120775"/>
            <a:chOff x="1897341" y="4756150"/>
            <a:chExt cx="2071409" cy="1485900"/>
          </a:xfrm>
        </p:grpSpPr>
        <p:sp>
          <p:nvSpPr>
            <p:cNvPr id="26" name="Rectangle à coins arrondis 25"/>
            <p:cNvSpPr/>
            <p:nvPr/>
          </p:nvSpPr>
          <p:spPr bwMode="auto">
            <a:xfrm>
              <a:off x="1909449" y="4756150"/>
              <a:ext cx="2059301" cy="1485900"/>
            </a:xfrm>
            <a:prstGeom prst="wedgeRectCallout">
              <a:avLst>
                <a:gd name="adj1" fmla="val -35026"/>
                <a:gd name="adj2" fmla="val -61285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/>
            </a:p>
          </p:txBody>
        </p:sp>
        <p:sp>
          <p:nvSpPr>
            <p:cNvPr id="5142" name="Text Box 2"/>
            <p:cNvSpPr txBox="1">
              <a:spLocks noChangeArrowheads="1"/>
            </p:cNvSpPr>
            <p:nvPr/>
          </p:nvSpPr>
          <p:spPr bwMode="auto">
            <a:xfrm>
              <a:off x="1897341" y="4846652"/>
              <a:ext cx="2071409" cy="1237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ts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Tu peux faire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toutes les opérations que tu veux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!</a:t>
              </a:r>
            </a:p>
            <a:p>
              <a:pPr algn="ctr" eaLnBrk="1" hangingPunct="1">
                <a:spcBef>
                  <a:spcPts val="0"/>
                </a:spcBef>
                <a:buNone/>
                <a:defRPr/>
              </a:pPr>
              <a:r>
                <a:rPr lang="fr-FR" altLang="fr-FR" sz="2800" b="1" dirty="0" smtClean="0">
                  <a:solidFill>
                    <a:schemeClr val="accent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+</a:t>
              </a:r>
              <a:r>
                <a:rPr lang="fr-FR" altLang="fr-FR" sz="2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 </a:t>
              </a:r>
              <a:r>
                <a:rPr lang="fr-FR" altLang="fr-FR" sz="2800" b="1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-</a:t>
              </a:r>
              <a:r>
                <a:rPr lang="fr-FR" altLang="fr-FR" sz="2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 </a:t>
              </a:r>
              <a:r>
                <a:rPr lang="fr-FR" altLang="fr-FR" sz="2800" b="1" dirty="0" smtClean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x</a:t>
              </a:r>
              <a:endParaRPr lang="fr-FR" altLang="fr-FR" sz="2800" b="1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 eaLnBrk="1" hangingPunct="1">
                <a:spcBef>
                  <a:spcPts val="0"/>
                </a:spcBef>
                <a:buFontTx/>
                <a:buNone/>
                <a:defRPr/>
              </a:pPr>
              <a:endPara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  <a:t/>
              </a:r>
              <a:b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</a:br>
              <a:endParaRPr lang="fr-FR" altLang="fr-FR" sz="2800" dirty="0" smtClean="0">
                <a:solidFill>
                  <a:srgbClr val="FF0066"/>
                </a:solidFill>
                <a:latin typeface="Comic Sans MS" panose="030F0702030302020204" pitchFamily="66" charset="0"/>
              </a:endParaRPr>
            </a:p>
          </p:txBody>
        </p:sp>
      </p:grpSp>
      <p:pic>
        <p:nvPicPr>
          <p:cNvPr id="25" name="Image 24"/>
          <p:cNvPicPr>
            <a:picLocks noChangeAspect="1"/>
          </p:cNvPicPr>
          <p:nvPr/>
        </p:nvPicPr>
        <p:blipFill rotWithShape="1"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26827"/>
          <a:stretch/>
        </p:blipFill>
        <p:spPr>
          <a:xfrm>
            <a:off x="4901683" y="3962681"/>
            <a:ext cx="1081759" cy="1885669"/>
          </a:xfrm>
          <a:prstGeom prst="rect">
            <a:avLst/>
          </a:prstGeom>
        </p:spPr>
      </p:pic>
      <p:grpSp>
        <p:nvGrpSpPr>
          <p:cNvPr id="3" name="Groupe 2"/>
          <p:cNvGrpSpPr/>
          <p:nvPr/>
        </p:nvGrpSpPr>
        <p:grpSpPr>
          <a:xfrm flipH="1">
            <a:off x="4917006" y="5319981"/>
            <a:ext cx="3771427" cy="1106219"/>
            <a:chOff x="4917010" y="5520004"/>
            <a:chExt cx="3993630" cy="835813"/>
          </a:xfrm>
        </p:grpSpPr>
        <p:sp>
          <p:nvSpPr>
            <p:cNvPr id="9" name="Rectangle 8"/>
            <p:cNvSpPr/>
            <p:nvPr/>
          </p:nvSpPr>
          <p:spPr bwMode="auto">
            <a:xfrm>
              <a:off x="4917010" y="5520004"/>
              <a:ext cx="3993630" cy="835813"/>
            </a:xfrm>
            <a:prstGeom prst="wedgeRectCallout">
              <a:avLst>
                <a:gd name="adj1" fmla="val 32043"/>
                <a:gd name="adj2" fmla="val -74349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4" name="Text Box 2"/>
            <p:cNvSpPr txBox="1">
              <a:spLocks noChangeArrowheads="1"/>
            </p:cNvSpPr>
            <p:nvPr/>
          </p:nvSpPr>
          <p:spPr bwMode="auto">
            <a:xfrm>
              <a:off x="4917010" y="5557868"/>
              <a:ext cx="3993629" cy="741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ts val="6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Tu peux utiliser</a:t>
              </a:r>
            </a:p>
            <a:p>
              <a:pPr algn="ctr" eaLnBrk="1" hangingPunct="1">
                <a:spcBef>
                  <a:spcPts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ces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nombres</a:t>
              </a:r>
            </a:p>
            <a:p>
              <a:pPr algn="ctr" eaLnBrk="1" hangingPunct="1">
                <a:spcBef>
                  <a:spcPts val="0"/>
                </a:spcBef>
                <a:buFontTx/>
                <a:buNone/>
                <a:defRPr/>
              </a:pP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dans l’ordre que tu veux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!</a:t>
              </a:r>
              <a:endPara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  <a:t/>
              </a:r>
              <a:b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</a:br>
              <a:endParaRPr lang="fr-FR" altLang="fr-FR" sz="2800" dirty="0" smtClean="0">
                <a:solidFill>
                  <a:srgbClr val="FF0066"/>
                </a:solidFill>
                <a:latin typeface="Comic Sans MS" panose="030F0702030302020204" pitchFamily="66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766" y="2466837"/>
            <a:ext cx="8250391" cy="3564000"/>
          </a:xfrm>
          <a:prstGeom prst="rect">
            <a:avLst/>
          </a:prstGeom>
        </p:spPr>
      </p:pic>
      <p:pic>
        <p:nvPicPr>
          <p:cNvPr id="17418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6" name="Groupe 12"/>
          <p:cNvGrpSpPr>
            <a:grpSpLocks/>
          </p:cNvGrpSpPr>
          <p:nvPr/>
        </p:nvGrpSpPr>
        <p:grpSpPr bwMode="auto">
          <a:xfrm>
            <a:off x="3249613" y="1323975"/>
            <a:ext cx="2638425" cy="839788"/>
            <a:chOff x="1808938" y="4321382"/>
            <a:chExt cx="2637128" cy="1012774"/>
          </a:xfrm>
        </p:grpSpPr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1808938" y="4369245"/>
              <a:ext cx="2637128" cy="8289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Et maintenant, entraîne-toi !</a:t>
              </a:r>
              <a:endParaRPr lang="fr-FR" altLang="fr-FR" sz="2800" dirty="0" smtClean="0">
                <a:solidFill>
                  <a:schemeClr val="accent5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Rectangle à coins arrondis 25"/>
            <p:cNvSpPr/>
            <p:nvPr/>
          </p:nvSpPr>
          <p:spPr bwMode="auto">
            <a:xfrm>
              <a:off x="1875580" y="4321382"/>
              <a:ext cx="2464175" cy="1012774"/>
            </a:xfrm>
            <a:prstGeom prst="wedgeRectCallout">
              <a:avLst>
                <a:gd name="adj1" fmla="val 66212"/>
                <a:gd name="adj2" fmla="val -43837"/>
              </a:avLst>
            </a:prstGeom>
            <a:noFill/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/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2187575" y="4338290"/>
            <a:ext cx="3415291" cy="1101419"/>
            <a:chOff x="2187575" y="4338290"/>
            <a:chExt cx="3415291" cy="1101419"/>
          </a:xfrm>
        </p:grpSpPr>
        <p:sp>
          <p:nvSpPr>
            <p:cNvPr id="19" name="Rectangle 18"/>
            <p:cNvSpPr/>
            <p:nvPr/>
          </p:nvSpPr>
          <p:spPr bwMode="auto">
            <a:xfrm>
              <a:off x="2187575" y="4338290"/>
              <a:ext cx="3409920" cy="1101419"/>
            </a:xfrm>
            <a:prstGeom prst="wedgeRectCallout">
              <a:avLst>
                <a:gd name="adj1" fmla="val -69084"/>
                <a:gd name="adj2" fmla="val -14848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0" name="Rectangle 1"/>
            <p:cNvSpPr>
              <a:spLocks noChangeArrowheads="1"/>
            </p:cNvSpPr>
            <p:nvPr/>
          </p:nvSpPr>
          <p:spPr bwMode="auto">
            <a:xfrm>
              <a:off x="2192946" y="4427334"/>
              <a:ext cx="3409920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Écris sur ton cahier ou sur l’ardoise les opérations que tu as trouvées !</a:t>
              </a:r>
            </a:p>
          </p:txBody>
        </p:sp>
      </p:grpSp>
      <p:sp>
        <p:nvSpPr>
          <p:cNvPr id="23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3502529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et TRIOS GAGNANTS</a:t>
            </a:r>
          </a:p>
        </p:txBody>
      </p:sp>
      <p:sp>
        <p:nvSpPr>
          <p:cNvPr id="24" name="ZoneTexte 1"/>
          <p:cNvSpPr txBox="1">
            <a:spLocks noChangeArrowheads="1"/>
          </p:cNvSpPr>
          <p:nvPr/>
        </p:nvSpPr>
        <p:spPr bwMode="auto">
          <a:xfrm>
            <a:off x="5980986" y="6594823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</a:t>
            </a:r>
            <a:r>
              <a:rPr lang="fr-FR" altLang="fr-FR" sz="1100" dirty="0" smtClean="0">
                <a:latin typeface="Arial" panose="020B0604020202020204" pitchFamily="34" charset="0"/>
              </a:rPr>
              <a:t>CM1</a:t>
            </a:r>
            <a:endParaRPr lang="fr-FR" altLang="fr-FR" sz="1100" dirty="0">
              <a:latin typeface="Arial" panose="020B0604020202020204" pitchFamily="34" charset="0"/>
            </a:endParaRPr>
          </a:p>
        </p:txBody>
      </p:sp>
      <p:pic>
        <p:nvPicPr>
          <p:cNvPr id="25" name="Image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93690" y="129290"/>
            <a:ext cx="841480" cy="1198800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6208258" y="368300"/>
            <a:ext cx="1352647" cy="2482149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371659" y="4279423"/>
            <a:ext cx="1081759" cy="257701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716" y="1324333"/>
            <a:ext cx="8274912" cy="3564000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278715" y="5431478"/>
            <a:ext cx="3807510" cy="1269704"/>
          </a:xfrm>
          <a:prstGeom prst="wedgeRectCallout">
            <a:avLst>
              <a:gd name="adj1" fmla="val 57315"/>
              <a:gd name="adj2" fmla="val -38620"/>
            </a:avLst>
          </a:prstGeom>
          <a:solidFill>
            <a:schemeClr val="bg1"/>
          </a:solidFill>
          <a:ln w="19050">
            <a:solidFill>
              <a:srgbClr val="FF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278715" y="5456886"/>
            <a:ext cx="4205972" cy="79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Moi, j’ai trouvé :</a:t>
            </a:r>
            <a:endParaRPr lang="fr-FR" altLang="fr-FR" sz="18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fr-FR" altLang="fr-FR" sz="1800" b="1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+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4  puis  4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</a:t>
            </a:r>
          </a:p>
        </p:txBody>
      </p:sp>
      <p:pic>
        <p:nvPicPr>
          <p:cNvPr id="19469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3502529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et TRIOS GAGNANTS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1183758" y="2617381"/>
            <a:ext cx="2707758" cy="318977"/>
          </a:xfrm>
          <a:prstGeom prst="rect">
            <a:avLst/>
          </a:prstGeom>
          <a:noFill/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1181016" y="2987196"/>
            <a:ext cx="2707758" cy="318977"/>
          </a:xfrm>
          <a:prstGeom prst="rect">
            <a:avLst/>
          </a:prstGeom>
          <a:noFill/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 rot="5400000">
            <a:off x="6384143" y="3322614"/>
            <a:ext cx="300014" cy="952500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 rot="2768511">
            <a:off x="6995992" y="2797130"/>
            <a:ext cx="300014" cy="1342296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278715" y="6303960"/>
            <a:ext cx="4205972" cy="38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 </a:t>
            </a:r>
            <a:r>
              <a:rPr lang="fr-FR" altLang="fr-FR" sz="1800" b="1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9 </a:t>
            </a:r>
            <a:r>
              <a:rPr lang="fr-FR" altLang="fr-FR" sz="180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15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puis  15 </a:t>
            </a:r>
            <a:r>
              <a:rPr lang="fr-FR" altLang="fr-FR" sz="1800" b="1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5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fr-FR" altLang="fr-FR" sz="1800" dirty="0" smtClean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ZoneTexte 1"/>
          <p:cNvSpPr txBox="1">
            <a:spLocks noChangeArrowheads="1"/>
          </p:cNvSpPr>
          <p:nvPr/>
        </p:nvSpPr>
        <p:spPr bwMode="auto">
          <a:xfrm>
            <a:off x="5980986" y="6594823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</a:t>
            </a:r>
            <a:r>
              <a:rPr lang="fr-FR" altLang="fr-FR" sz="1100" dirty="0" smtClean="0">
                <a:latin typeface="Arial" panose="020B0604020202020204" pitchFamily="34" charset="0"/>
              </a:rPr>
              <a:t>CM1</a:t>
            </a:r>
            <a:endParaRPr lang="fr-FR" altLang="fr-FR" sz="1100" dirty="0">
              <a:latin typeface="Arial" panose="020B0604020202020204" pitchFamily="34" charset="0"/>
            </a:endParaRPr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93690" y="129290"/>
            <a:ext cx="841480" cy="1198800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7">
            <a:clrChange>
              <a:clrFrom>
                <a:srgbClr val="FFFEFE"/>
              </a:clrFrom>
              <a:clrTo>
                <a:srgbClr val="FF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129156" y="4179225"/>
            <a:ext cx="1192605" cy="267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0516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  <p:bldP spid="7" grpId="0" animBg="1"/>
      <p:bldP spid="22" grpId="0" animBg="1"/>
      <p:bldP spid="8" grpId="0" animBg="1"/>
      <p:bldP spid="25" grpId="0" animBg="1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716" y="1324333"/>
            <a:ext cx="8274912" cy="3564000"/>
          </a:xfrm>
          <a:prstGeom prst="rect">
            <a:avLst/>
          </a:prstGeom>
        </p:spPr>
      </p:pic>
      <p:pic>
        <p:nvPicPr>
          <p:cNvPr id="19469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e 5"/>
          <p:cNvGrpSpPr/>
          <p:nvPr/>
        </p:nvGrpSpPr>
        <p:grpSpPr>
          <a:xfrm>
            <a:off x="997317" y="5235818"/>
            <a:ext cx="3818732" cy="1257004"/>
            <a:chOff x="4791074" y="5289846"/>
            <a:chExt cx="3818732" cy="1257004"/>
          </a:xfrm>
        </p:grpSpPr>
        <p:sp>
          <p:nvSpPr>
            <p:cNvPr id="29" name="Rectangle 28"/>
            <p:cNvSpPr/>
            <p:nvPr/>
          </p:nvSpPr>
          <p:spPr>
            <a:xfrm>
              <a:off x="4791074" y="5289846"/>
              <a:ext cx="3818731" cy="1257004"/>
            </a:xfrm>
            <a:prstGeom prst="wedgeRectCallout">
              <a:avLst>
                <a:gd name="adj1" fmla="val 45259"/>
                <a:gd name="adj2" fmla="val -64824"/>
              </a:avLst>
            </a:prstGeom>
            <a:solidFill>
              <a:schemeClr val="bg1"/>
            </a:solidFill>
            <a:ln w="19050"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30" name="Rectangle 1"/>
            <p:cNvSpPr>
              <a:spLocks noChangeArrowheads="1"/>
            </p:cNvSpPr>
            <p:nvPr/>
          </p:nvSpPr>
          <p:spPr bwMode="auto">
            <a:xfrm>
              <a:off x="4816049" y="5289846"/>
              <a:ext cx="3793757" cy="800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Et moi, j’ai trouvé :</a:t>
              </a:r>
              <a:endParaRPr lang="fr-FR" altLang="fr-FR" sz="24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buNone/>
                <a:defRPr/>
              </a:pP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4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b="1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x</a:t>
              </a:r>
              <a:r>
                <a:rPr lang="fr-FR" altLang="fr-FR" sz="1800" dirty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5 </a:t>
              </a:r>
              <a:r>
                <a:rPr lang="fr-FR" altLang="fr-FR" sz="1800" dirty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20</a:t>
              </a:r>
              <a:endPara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sp>
        <p:nvSpPr>
          <p:cNvPr id="1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3502529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et TRIOS GAGNANTS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181016" y="2244364"/>
            <a:ext cx="555635" cy="318977"/>
          </a:xfrm>
          <a:prstGeom prst="rect">
            <a:avLst/>
          </a:prstGeom>
          <a:noFill/>
          <a:ln w="19050"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183758" y="3698391"/>
            <a:ext cx="2705016" cy="318977"/>
          </a:xfrm>
          <a:prstGeom prst="rect">
            <a:avLst/>
          </a:prstGeom>
          <a:noFill/>
          <a:ln w="19050"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00"/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 rot="5400000">
            <a:off x="7490815" y="4155226"/>
            <a:ext cx="300014" cy="574158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 rot="2841984">
            <a:off x="7320614" y="3145067"/>
            <a:ext cx="340308" cy="1316914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1"/>
          <p:cNvSpPr>
            <a:spLocks noChangeArrowheads="1"/>
          </p:cNvSpPr>
          <p:nvPr/>
        </p:nvSpPr>
        <p:spPr bwMode="auto">
          <a:xfrm>
            <a:off x="1022292" y="6122227"/>
            <a:ext cx="37937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18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puis  18</a:t>
            </a:r>
            <a:r>
              <a:rPr lang="fr-FR" altLang="fr-FR" sz="1800" b="1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+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 </a:t>
            </a:r>
            <a:r>
              <a:rPr lang="fr-FR" altLang="fr-FR" sz="18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</a:p>
        </p:txBody>
      </p:sp>
      <p:sp>
        <p:nvSpPr>
          <p:cNvPr id="33" name="ZoneTexte 1"/>
          <p:cNvSpPr txBox="1">
            <a:spLocks noChangeArrowheads="1"/>
          </p:cNvSpPr>
          <p:nvPr/>
        </p:nvSpPr>
        <p:spPr bwMode="auto">
          <a:xfrm>
            <a:off x="5980986" y="6594823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</a:t>
            </a:r>
            <a:r>
              <a:rPr lang="fr-FR" altLang="fr-FR" sz="1100" dirty="0" smtClean="0">
                <a:latin typeface="Arial" panose="020B0604020202020204" pitchFamily="34" charset="0"/>
              </a:rPr>
              <a:t>CM1</a:t>
            </a:r>
            <a:endParaRPr lang="fr-FR" altLang="fr-FR" sz="1100" dirty="0">
              <a:latin typeface="Arial" panose="020B0604020202020204" pitchFamily="34" charset="0"/>
            </a:endParaRPr>
          </a:p>
        </p:txBody>
      </p:sp>
      <p:pic>
        <p:nvPicPr>
          <p:cNvPr id="34" name="Image 3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93690" y="129290"/>
            <a:ext cx="841480" cy="1198800"/>
          </a:xfrm>
          <a:prstGeom prst="rect">
            <a:avLst/>
          </a:prstGeom>
        </p:spPr>
      </p:pic>
      <p:sp>
        <p:nvSpPr>
          <p:cNvPr id="36" name="Rectangle 35"/>
          <p:cNvSpPr/>
          <p:nvPr/>
        </p:nvSpPr>
        <p:spPr>
          <a:xfrm>
            <a:off x="1183758" y="2617381"/>
            <a:ext cx="2707758" cy="318977"/>
          </a:xfrm>
          <a:prstGeom prst="rect">
            <a:avLst/>
          </a:prstGeom>
          <a:solidFill>
            <a:srgbClr val="D7E4BD">
              <a:alpha val="50196"/>
            </a:srgbClr>
          </a:solidFill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Rectangle 36"/>
          <p:cNvSpPr/>
          <p:nvPr/>
        </p:nvSpPr>
        <p:spPr>
          <a:xfrm>
            <a:off x="1181016" y="2987196"/>
            <a:ext cx="2707758" cy="318977"/>
          </a:xfrm>
          <a:prstGeom prst="rect">
            <a:avLst/>
          </a:prstGeom>
          <a:solidFill>
            <a:srgbClr val="D7E4BD">
              <a:alpha val="50196"/>
            </a:srgbClr>
          </a:solidFill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/>
          <p:cNvSpPr/>
          <p:nvPr/>
        </p:nvSpPr>
        <p:spPr>
          <a:xfrm rot="5400000">
            <a:off x="6384143" y="3322614"/>
            <a:ext cx="300014" cy="952500"/>
          </a:xfrm>
          <a:prstGeom prst="ellipse">
            <a:avLst/>
          </a:prstGeom>
          <a:solidFill>
            <a:srgbClr val="D7E4BD">
              <a:alpha val="50196"/>
            </a:srgbClr>
          </a:solidFill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Ellipse 38"/>
          <p:cNvSpPr/>
          <p:nvPr/>
        </p:nvSpPr>
        <p:spPr>
          <a:xfrm rot="2768511">
            <a:off x="6995992" y="2797130"/>
            <a:ext cx="300014" cy="1342296"/>
          </a:xfrm>
          <a:prstGeom prst="ellipse">
            <a:avLst/>
          </a:prstGeom>
          <a:solidFill>
            <a:srgbClr val="D7E4BD">
              <a:alpha val="50196"/>
            </a:srgbClr>
          </a:solidFill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4" name="Image 43"/>
          <p:cNvPicPr>
            <a:picLocks noChangeAspect="1"/>
          </p:cNvPicPr>
          <p:nvPr/>
        </p:nvPicPr>
        <p:blipFill>
          <a:blip r:embed="rId7">
            <a:clrChange>
              <a:clrFrom>
                <a:srgbClr val="FFFEFE"/>
              </a:clrFrom>
              <a:clrTo>
                <a:srgbClr val="FFFEFE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4721753" y="4080064"/>
            <a:ext cx="1396816" cy="25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8610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5" grpId="0" animBg="1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716" y="1324333"/>
            <a:ext cx="8274912" cy="3564000"/>
          </a:xfrm>
          <a:prstGeom prst="rect">
            <a:avLst/>
          </a:prstGeom>
        </p:spPr>
      </p:pic>
      <p:pic>
        <p:nvPicPr>
          <p:cNvPr id="19469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3502529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et TRIOS GAGNANTS</a:t>
            </a:r>
          </a:p>
        </p:txBody>
      </p:sp>
      <p:grpSp>
        <p:nvGrpSpPr>
          <p:cNvPr id="9" name="Groupe 8"/>
          <p:cNvGrpSpPr/>
          <p:nvPr/>
        </p:nvGrpSpPr>
        <p:grpSpPr>
          <a:xfrm>
            <a:off x="1376542" y="5199533"/>
            <a:ext cx="3409920" cy="697443"/>
            <a:chOff x="1376542" y="5199533"/>
            <a:chExt cx="3409920" cy="697443"/>
          </a:xfrm>
        </p:grpSpPr>
        <p:sp>
          <p:nvSpPr>
            <p:cNvPr id="10" name="Rectangle 9"/>
            <p:cNvSpPr/>
            <p:nvPr/>
          </p:nvSpPr>
          <p:spPr bwMode="auto">
            <a:xfrm>
              <a:off x="1733383" y="5199533"/>
              <a:ext cx="2766831" cy="697443"/>
            </a:xfrm>
            <a:prstGeom prst="wedgeRectCallout">
              <a:avLst>
                <a:gd name="adj1" fmla="val 62953"/>
                <a:gd name="adj2" fmla="val -53831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1" name="Rectangle 1"/>
            <p:cNvSpPr>
              <a:spLocks noChangeArrowheads="1"/>
            </p:cNvSpPr>
            <p:nvPr/>
          </p:nvSpPr>
          <p:spPr bwMode="auto">
            <a:xfrm>
              <a:off x="1376542" y="5207655"/>
              <a:ext cx="340992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Qui a trouvé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une autre solution ?</a:t>
              </a:r>
            </a:p>
          </p:txBody>
        </p:sp>
      </p:grpSp>
      <p:sp>
        <p:nvSpPr>
          <p:cNvPr id="13" name="ZoneTexte 1"/>
          <p:cNvSpPr txBox="1">
            <a:spLocks noChangeArrowheads="1"/>
          </p:cNvSpPr>
          <p:nvPr/>
        </p:nvSpPr>
        <p:spPr bwMode="auto">
          <a:xfrm>
            <a:off x="5980986" y="6594823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</a:t>
            </a:r>
            <a:r>
              <a:rPr lang="fr-FR" altLang="fr-FR" sz="1100" dirty="0" smtClean="0">
                <a:latin typeface="Arial" panose="020B0604020202020204" pitchFamily="34" charset="0"/>
              </a:rPr>
              <a:t>CM1</a:t>
            </a:r>
            <a:endParaRPr lang="fr-FR" altLang="fr-FR" sz="1100" dirty="0">
              <a:latin typeface="Arial" panose="020B0604020202020204" pitchFamily="34" charset="0"/>
            </a:endParaRP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93690" y="129290"/>
            <a:ext cx="841480" cy="1198800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43612" y="3911028"/>
            <a:ext cx="1081759" cy="257701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3167</TotalTime>
  <Words>239</Words>
  <Application>Microsoft Office PowerPoint</Application>
  <PresentationFormat>Affichage à l'écran (4:3)</PresentationFormat>
  <Paragraphs>51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ＭＳ Ｐゴシック</vt:lpstr>
      <vt:lpstr>Arial</vt:lpstr>
      <vt:lpstr>Calibri</vt:lpstr>
      <vt:lpstr>Century Gothic</vt:lpstr>
      <vt:lpstr>Comic Sans MS</vt:lpstr>
      <vt:lpstr>Times New Roman</vt:lpstr>
      <vt:lpstr>Verdana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 de la version d'évaluation de Office 2004</dc:creator>
  <cp:lastModifiedBy>Renon.Flore</cp:lastModifiedBy>
  <cp:revision>158</cp:revision>
  <dcterms:created xsi:type="dcterms:W3CDTF">2020-12-29T09:51:19Z</dcterms:created>
  <dcterms:modified xsi:type="dcterms:W3CDTF">2022-03-24T10:58:33Z</dcterms:modified>
</cp:coreProperties>
</file>