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305" r:id="rId2"/>
    <p:sldId id="312" r:id="rId3"/>
    <p:sldId id="313" r:id="rId4"/>
    <p:sldId id="316" r:id="rId5"/>
    <p:sldId id="315" r:id="rId6"/>
    <p:sldId id="314" r:id="rId7"/>
    <p:sldId id="317" r:id="rId8"/>
    <p:sldId id="319" r:id="rId9"/>
    <p:sldId id="320" r:id="rId10"/>
  </p:sldIdLst>
  <p:sldSz cx="9144000" cy="6858000" type="screen4x3"/>
  <p:notesSz cx="6858000" cy="9144000"/>
  <p:defaultTextStyle>
    <a:defPPr>
      <a:defRPr lang="fr-FR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non.Flore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EEF4"/>
    <a:srgbClr val="D7E4BD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361" autoAdjust="0"/>
  </p:normalViewPr>
  <p:slideViewPr>
    <p:cSldViewPr snapToGrid="0" snapToObjects="1">
      <p:cViewPr varScale="1">
        <p:scale>
          <a:sx n="89" d="100"/>
          <a:sy n="89" d="100"/>
        </p:scale>
        <p:origin x="102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D62CAC3-3DCF-4B62-A4E6-5B231DFD349A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altLang="fr-FR" noProof="0" smtClean="0"/>
              <a:t>Cliquez pour modifier les styles du texte du masque</a:t>
            </a:r>
          </a:p>
          <a:p>
            <a:pPr lvl="1"/>
            <a:r>
              <a:rPr lang="fr-FR" altLang="fr-FR" noProof="0" smtClean="0"/>
              <a:t>Deuxième niveau</a:t>
            </a:r>
          </a:p>
          <a:p>
            <a:pPr lvl="2"/>
            <a:r>
              <a:rPr lang="fr-FR" altLang="fr-FR" noProof="0" smtClean="0"/>
              <a:t>Troisième niveau</a:t>
            </a:r>
          </a:p>
          <a:p>
            <a:pPr lvl="3"/>
            <a:r>
              <a:rPr lang="fr-FR" altLang="fr-FR" noProof="0" smtClean="0"/>
              <a:t>Quatrième niveau</a:t>
            </a:r>
          </a:p>
          <a:p>
            <a:pPr lvl="4"/>
            <a:r>
              <a:rPr lang="fr-FR" alt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D6929FF-C0F9-45CE-9331-D29EAF4EE82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ＭＳ Ｐゴシック" pitchFamily="4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4AF3D7E-12F8-47D3-8A89-E9CD8025FA74}" type="slidenum">
              <a:rPr lang="fr-FR" altLang="fr-FR" smtClean="0"/>
              <a:pPr>
                <a:spcBef>
                  <a:spcPct val="0"/>
                </a:spcBef>
              </a:pPr>
              <a:t>1</a:t>
            </a:fld>
            <a:endParaRPr lang="fr-FR" altLang="fr-FR" smtClean="0"/>
          </a:p>
        </p:txBody>
      </p:sp>
      <p:sp>
        <p:nvSpPr>
          <p:cNvPr id="4099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3588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0" name="Text Box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61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7A5ED7A9-F8D3-41F5-985F-8BEAF375FAFF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2</a:t>
            </a:fld>
            <a:endParaRPr lang="fr-FR" altLang="fr-FR" smtClean="0"/>
          </a:p>
        </p:txBody>
      </p:sp>
      <p:sp>
        <p:nvSpPr>
          <p:cNvPr id="6148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81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D68B21FA-F115-478A-8CF5-F618E10F1683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3</a:t>
            </a:fld>
            <a:endParaRPr lang="fr-FR" altLang="fr-FR" smtClean="0"/>
          </a:p>
        </p:txBody>
      </p:sp>
      <p:sp>
        <p:nvSpPr>
          <p:cNvPr id="8196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81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D68B21FA-F115-478A-8CF5-F618E10F1683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4</a:t>
            </a:fld>
            <a:endParaRPr lang="fr-FR" altLang="fr-FR" smtClean="0"/>
          </a:p>
        </p:txBody>
      </p:sp>
      <p:sp>
        <p:nvSpPr>
          <p:cNvPr id="8196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112555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102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E391571A-2239-467F-94E9-42CF89F45242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5</a:t>
            </a:fld>
            <a:endParaRPr lang="fr-FR" altLang="fr-FR" smtClean="0"/>
          </a:p>
        </p:txBody>
      </p:sp>
      <p:sp>
        <p:nvSpPr>
          <p:cNvPr id="10244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5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122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F8EFC3D4-89FE-412D-8F45-DB8435C19F22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6</a:t>
            </a:fld>
            <a:endParaRPr lang="fr-FR" altLang="fr-FR" smtClean="0"/>
          </a:p>
        </p:txBody>
      </p:sp>
      <p:sp>
        <p:nvSpPr>
          <p:cNvPr id="12292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122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F8EFC3D4-89FE-412D-8F45-DB8435C19F22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7</a:t>
            </a:fld>
            <a:endParaRPr lang="fr-FR" altLang="fr-FR" smtClean="0"/>
          </a:p>
        </p:txBody>
      </p:sp>
      <p:sp>
        <p:nvSpPr>
          <p:cNvPr id="12292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988403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122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F8EFC3D4-89FE-412D-8F45-DB8435C19F22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8</a:t>
            </a:fld>
            <a:endParaRPr lang="fr-FR" altLang="fr-FR" smtClean="0"/>
          </a:p>
        </p:txBody>
      </p:sp>
      <p:sp>
        <p:nvSpPr>
          <p:cNvPr id="12292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761829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r>
              <a:rPr lang="fr-FR" altLang="fr-FR" smtClean="0"/>
              <a:t>24/08/12</a:t>
            </a:r>
          </a:p>
        </p:txBody>
      </p:sp>
      <p:sp>
        <p:nvSpPr>
          <p:cNvPr id="122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Times New Roman" panose="02020603050405020304" pitchFamily="18" charset="0"/>
              <a:buNone/>
            </a:pPr>
            <a:fld id="{F8EFC3D4-89FE-412D-8F45-DB8435C19F22}" type="slidenum">
              <a:rPr lang="fr-FR" altLang="fr-FR" smtClean="0"/>
              <a:pPr>
                <a:spcBef>
                  <a:spcPct val="0"/>
                </a:spcBef>
                <a:buFont typeface="Times New Roman" panose="02020603050405020304" pitchFamily="18" charset="0"/>
                <a:buNone/>
              </a:pPr>
              <a:t>9</a:t>
            </a:fld>
            <a:endParaRPr lang="fr-FR" altLang="fr-FR" smtClean="0"/>
          </a:p>
        </p:txBody>
      </p:sp>
      <p:sp>
        <p:nvSpPr>
          <p:cNvPr id="12292" name="Text Box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208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391073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95150-38AB-4C87-B934-63A73C83D760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37315-6B2B-480C-82E4-329FDBD5A75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33644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5C886-2811-421F-B8FA-B7684D473310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C6DE61-2703-4D1B-B2B3-E044EC17EA5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35288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C179B-6905-4B93-97D5-1C936D52AB6E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BF681-667D-4D04-AEA9-F5D3C835A4B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88791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B3A9C-BE46-4225-A8F8-49C2B42B9A04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3F1A1-339B-4C0A-BC1E-CFC0B6B5CDE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017709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B4DC00-64C8-4EB0-8757-95F6FFA452BD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0A8CE-93E4-4522-B09B-47649A226098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23592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532F3-8BB0-4F36-836F-0EB827F7635A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7A423-EEA0-4F9E-B30B-640D55FF6DB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09433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9F74CC-F6A0-4794-84BC-AB55DC2C4C91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4ACE5-617C-4E54-BAA2-7B3C6135589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1144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7A053-FECB-4DCC-95B3-26BCA79902C0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5B759-8700-4886-975B-BB309EFAFEC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05882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397E03-B253-4D39-8348-28C83DE9B26A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F9741-5051-44B1-8F39-65A23B3EB8F1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72615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CA772-E2B8-491C-B15E-186CDCECC027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61A08-BE00-4EDD-8668-4644E2C92DF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543406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FFF503-49FE-42E7-B1C2-BEC8259805DE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0C58A-2291-4DC9-8D81-197BE99DDB9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26105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et modifiez le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9B9F78A-1DF6-4DEE-9BE0-FFDFDE7C8696}" type="datetime1">
              <a:rPr lang="fr-FR" altLang="fr-FR"/>
              <a:pPr>
                <a:defRPr/>
              </a:pPr>
              <a:t>24/03/2022</a:t>
            </a:fld>
            <a:endParaRPr lang="fr-FR" alt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6E3A33D-E184-48D8-A8E5-6C877C7E134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4" charset="-128"/>
          <a:cs typeface="ＭＳ Ｐゴシック" pitchFamily="4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4" charset="-128"/>
          <a:cs typeface="ＭＳ Ｐゴシック" pitchFamily="4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10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8" name="Text Box 1"/>
          <p:cNvSpPr txBox="1">
            <a:spLocks noChangeArrowheads="1"/>
          </p:cNvSpPr>
          <p:nvPr/>
        </p:nvSpPr>
        <p:spPr bwMode="auto">
          <a:xfrm>
            <a:off x="3175" y="2300750"/>
            <a:ext cx="9140825" cy="145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2945" tIns="137480" rIns="82945" bIns="41473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fr-FR" altLang="fr-FR" sz="6000" b="1" dirty="0" smtClean="0">
                <a:solidFill>
                  <a:schemeClr val="accent5"/>
                </a:solidFill>
                <a:latin typeface="Calibri" panose="020F0502020204030204" pitchFamily="34" charset="0"/>
              </a:rPr>
              <a:t>Les règles</a:t>
            </a:r>
          </a:p>
          <a:p>
            <a:pPr algn="ctr" eaLnBrk="1" hangingPunct="1">
              <a:defRPr/>
            </a:pPr>
            <a:r>
              <a:rPr lang="fr-FR" altLang="fr-FR" sz="6000" b="1" dirty="0" smtClean="0">
                <a:solidFill>
                  <a:schemeClr val="accent5"/>
                </a:solidFill>
                <a:latin typeface="Calibri" panose="020F0502020204030204" pitchFamily="34" charset="0"/>
              </a:rPr>
              <a:t>des jeux de calcul mental</a:t>
            </a:r>
            <a:endParaRPr lang="fr-FR" altLang="fr-FR" sz="2800" dirty="0" smtClean="0">
              <a:latin typeface="Calibri" panose="020F0502020204030204" pitchFamily="34" charset="0"/>
            </a:endParaRPr>
          </a:p>
        </p:txBody>
      </p:sp>
      <p:sp>
        <p:nvSpPr>
          <p:cNvPr id="3075" name="ZoneTexte 1"/>
          <p:cNvSpPr txBox="1">
            <a:spLocks noChangeArrowheads="1"/>
          </p:cNvSpPr>
          <p:nvPr/>
        </p:nvSpPr>
        <p:spPr bwMode="auto">
          <a:xfrm>
            <a:off x="6006603" y="6596390"/>
            <a:ext cx="313739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CE2</a:t>
            </a:r>
          </a:p>
        </p:txBody>
      </p:sp>
      <p:pic>
        <p:nvPicPr>
          <p:cNvPr id="3077" name="Image 1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519113"/>
            <a:ext cx="3281363" cy="814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06295" y="157384"/>
            <a:ext cx="1512000" cy="2160000"/>
          </a:xfrm>
          <a:prstGeom prst="rect">
            <a:avLst/>
          </a:prstGeom>
        </p:spPr>
      </p:pic>
      <p:sp>
        <p:nvSpPr>
          <p:cNvPr id="9" name="ZoneTexte 8"/>
          <p:cNvSpPr txBox="1">
            <a:spLocks noChangeArrowheads="1"/>
          </p:cNvSpPr>
          <p:nvPr/>
        </p:nvSpPr>
        <p:spPr bwMode="auto">
          <a:xfrm>
            <a:off x="1680397" y="4277889"/>
            <a:ext cx="5776856" cy="442674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LE COMPTE EST BON avec					</a:t>
            </a:r>
          </a:p>
        </p:txBody>
      </p:sp>
      <p:pic>
        <p:nvPicPr>
          <p:cNvPr id="10" name="Image 9" descr="Mathador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6755" y="4081610"/>
            <a:ext cx="1738276" cy="7716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10738" y="1172086"/>
            <a:ext cx="8754428" cy="3213259"/>
          </a:xfrm>
          <a:prstGeom prst="rect">
            <a:avLst/>
          </a:prstGeom>
        </p:spPr>
      </p:pic>
      <p:sp>
        <p:nvSpPr>
          <p:cNvPr id="512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2882900" cy="442912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LE COMPTE EST BON</a:t>
            </a:r>
          </a:p>
        </p:txBody>
      </p:sp>
      <p:pic>
        <p:nvPicPr>
          <p:cNvPr id="5126" name="Image 1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00880" y="119175"/>
            <a:ext cx="839160" cy="1198800"/>
          </a:xfrm>
          <a:prstGeom prst="rect">
            <a:avLst/>
          </a:prstGeom>
        </p:spPr>
      </p:pic>
      <p:grpSp>
        <p:nvGrpSpPr>
          <p:cNvPr id="5" name="Groupe 4"/>
          <p:cNvGrpSpPr/>
          <p:nvPr/>
        </p:nvGrpSpPr>
        <p:grpSpPr>
          <a:xfrm>
            <a:off x="5510184" y="4178100"/>
            <a:ext cx="3562592" cy="2458022"/>
            <a:chOff x="5510184" y="4178100"/>
            <a:chExt cx="3562592" cy="2458022"/>
          </a:xfrm>
        </p:grpSpPr>
        <p:grpSp>
          <p:nvGrpSpPr>
            <p:cNvPr id="22" name="Groupe 21"/>
            <p:cNvGrpSpPr/>
            <p:nvPr/>
          </p:nvGrpSpPr>
          <p:grpSpPr>
            <a:xfrm>
              <a:off x="5510184" y="5120613"/>
              <a:ext cx="1761022" cy="1129821"/>
              <a:chOff x="5510184" y="5120613"/>
              <a:chExt cx="1761022" cy="1129821"/>
            </a:xfrm>
          </p:grpSpPr>
          <p:sp>
            <p:nvSpPr>
              <p:cNvPr id="23" name="Rectangle 1"/>
              <p:cNvSpPr>
                <a:spLocks noChangeArrowheads="1"/>
              </p:cNvSpPr>
              <p:nvPr/>
            </p:nvSpPr>
            <p:spPr bwMode="auto">
              <a:xfrm>
                <a:off x="5510184" y="5120613"/>
                <a:ext cx="1761021" cy="10772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ts val="0"/>
                  </a:spcBef>
                  <a:buFontTx/>
                  <a:buNone/>
                  <a:defRPr/>
                </a:pPr>
                <a:r>
                  <a:rPr lang="fr-FR" altLang="fr-FR" b="1" dirty="0">
                    <a:solidFill>
                      <a:schemeClr val="accent6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+</a:t>
                </a:r>
                <a:r>
                  <a:rPr lang="fr-FR" altLang="fr-FR" b="1" dirty="0">
                    <a:solidFill>
                      <a:schemeClr val="accent5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 </a:t>
                </a:r>
                <a:r>
                  <a:rPr lang="fr-FR" altLang="fr-FR" b="1" dirty="0" smtClean="0">
                    <a:solidFill>
                      <a:srgbClr val="7030A0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	-</a:t>
                </a:r>
                <a:endParaRPr lang="fr-FR" altLang="fr-FR" b="1" dirty="0">
                  <a:solidFill>
                    <a:srgbClr val="7030A0"/>
                  </a:solidFill>
                  <a:latin typeface="Verdana" panose="020B0604030504040204" pitchFamily="34" charset="0"/>
                  <a:ea typeface="Verdana" panose="020B0604030504040204" pitchFamily="34" charset="0"/>
                </a:endParaRPr>
              </a:p>
              <a:p>
                <a:pPr eaLnBrk="1" hangingPunct="1">
                  <a:spcBef>
                    <a:spcPts val="0"/>
                  </a:spcBef>
                  <a:buFontTx/>
                  <a:buNone/>
                  <a:defRPr/>
                </a:pPr>
                <a:r>
                  <a:rPr lang="fr-FR" altLang="fr-FR" b="1" dirty="0" smtClean="0">
                    <a:solidFill>
                      <a:srgbClr val="7030A0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	</a:t>
                </a:r>
                <a:r>
                  <a:rPr lang="fr-FR" altLang="fr-FR" b="1" dirty="0" smtClean="0">
                    <a:solidFill>
                      <a:srgbClr val="00B050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x</a:t>
                </a:r>
                <a:r>
                  <a:rPr lang="fr-FR" altLang="fr-FR" b="1" dirty="0">
                    <a:solidFill>
                      <a:srgbClr val="00B050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	</a:t>
                </a:r>
                <a:r>
                  <a:rPr lang="fr-FR" altLang="fr-FR" b="1" dirty="0" smtClean="0">
                    <a:solidFill>
                      <a:srgbClr val="00B050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	</a:t>
                </a:r>
                <a:r>
                  <a:rPr lang="fr-FR" altLang="fr-FR" b="1" dirty="0" smtClean="0">
                    <a:solidFill>
                      <a:srgbClr val="00B0F0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:</a:t>
                </a:r>
                <a:endParaRPr lang="fr-FR" altLang="fr-FR" b="1" dirty="0">
                  <a:solidFill>
                    <a:srgbClr val="00B0F0"/>
                  </a:solidFill>
                  <a:latin typeface="Verdana" panose="020B0604030504040204" pitchFamily="34" charset="0"/>
                  <a:ea typeface="Verdana" panose="020B0604030504040204" pitchFamily="34" charset="0"/>
                </a:endParaRPr>
              </a:p>
            </p:txBody>
          </p:sp>
          <p:sp>
            <p:nvSpPr>
              <p:cNvPr id="24" name="Rectangle 23"/>
              <p:cNvSpPr/>
              <p:nvPr/>
            </p:nvSpPr>
            <p:spPr bwMode="auto">
              <a:xfrm>
                <a:off x="5510184" y="5136009"/>
                <a:ext cx="1761022" cy="1114425"/>
              </a:xfrm>
              <a:prstGeom prst="wedgeRectCallout">
                <a:avLst>
                  <a:gd name="adj1" fmla="val 69241"/>
                  <a:gd name="adj2" fmla="val -40564"/>
                </a:avLst>
              </a:prstGeom>
              <a:noFill/>
              <a:ln w="19050">
                <a:solidFill>
                  <a:schemeClr val="accent5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fr-FR"/>
              </a:p>
            </p:txBody>
          </p:sp>
        </p:grpSp>
        <p:pic>
          <p:nvPicPr>
            <p:cNvPr id="27" name="Image 26"/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7412187" y="4178100"/>
              <a:ext cx="1660589" cy="2458022"/>
            </a:xfrm>
            <a:prstGeom prst="rect">
              <a:avLst/>
            </a:prstGeom>
          </p:spPr>
        </p:pic>
      </p:grpSp>
      <p:grpSp>
        <p:nvGrpSpPr>
          <p:cNvPr id="3" name="Groupe 2"/>
          <p:cNvGrpSpPr/>
          <p:nvPr/>
        </p:nvGrpSpPr>
        <p:grpSpPr>
          <a:xfrm>
            <a:off x="314932" y="4240471"/>
            <a:ext cx="4587160" cy="2574666"/>
            <a:chOff x="314932" y="4240471"/>
            <a:chExt cx="4587160" cy="2574666"/>
          </a:xfrm>
        </p:grpSpPr>
        <p:grpSp>
          <p:nvGrpSpPr>
            <p:cNvPr id="18" name="Groupe 17"/>
            <p:cNvGrpSpPr/>
            <p:nvPr/>
          </p:nvGrpSpPr>
          <p:grpSpPr>
            <a:xfrm>
              <a:off x="1819514" y="5136009"/>
              <a:ext cx="3082578" cy="1165409"/>
              <a:chOff x="1819514" y="5136009"/>
              <a:chExt cx="3082578" cy="1165409"/>
            </a:xfrm>
          </p:grpSpPr>
          <p:sp>
            <p:nvSpPr>
              <p:cNvPr id="19" name="Text Box 2"/>
              <p:cNvSpPr txBox="1">
                <a:spLocks noChangeArrowheads="1"/>
              </p:cNvSpPr>
              <p:nvPr/>
            </p:nvSpPr>
            <p:spPr bwMode="auto">
              <a:xfrm>
                <a:off x="1819514" y="5218743"/>
                <a:ext cx="3022600" cy="10826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spcBef>
                    <a:spcPct val="20000"/>
                  </a:spcBef>
                  <a:buFont typeface="Arial" panose="020B0604020202020204" pitchFamily="34" charset="0"/>
                  <a:buChar char="–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ts val="2000"/>
                  </a:spcBef>
                  <a:buFontTx/>
                  <a:buNone/>
                  <a:defRPr/>
                </a:pPr>
                <a:r>
                  <a:rPr lang="fr-FR" altLang="fr-FR" sz="1800" dirty="0" smtClean="0">
                    <a:solidFill>
                      <a:schemeClr val="accent5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Tu peux faire </a:t>
                </a:r>
                <a:r>
                  <a:rPr lang="fr-FR" altLang="fr-FR" sz="1800" b="1" dirty="0" smtClean="0">
                    <a:solidFill>
                      <a:schemeClr val="accent5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toutes les opérations que tu veux</a:t>
                </a:r>
                <a:r>
                  <a:rPr lang="fr-FR" altLang="fr-FR" sz="1800" dirty="0" smtClean="0">
                    <a:solidFill>
                      <a:schemeClr val="accent5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 !</a:t>
                </a:r>
              </a:p>
              <a:p>
                <a:pPr algn="ctr" eaLnBrk="1" hangingPunct="1">
                  <a:spcBef>
                    <a:spcPts val="2000"/>
                  </a:spcBef>
                  <a:buFontTx/>
                  <a:buNone/>
                  <a:defRPr/>
                </a:pPr>
                <a:r>
                  <a:rPr lang="fr-FR" altLang="fr-FR" sz="800" dirty="0" smtClean="0">
                    <a:solidFill>
                      <a:srgbClr val="FF0066"/>
                    </a:solidFill>
                    <a:latin typeface="Comic Sans MS" panose="030F0702030302020204" pitchFamily="66" charset="0"/>
                  </a:rPr>
                  <a:t/>
                </a:r>
                <a:br>
                  <a:rPr lang="fr-FR" altLang="fr-FR" sz="800" dirty="0" smtClean="0">
                    <a:solidFill>
                      <a:srgbClr val="FF0066"/>
                    </a:solidFill>
                    <a:latin typeface="Comic Sans MS" panose="030F0702030302020204" pitchFamily="66" charset="0"/>
                  </a:rPr>
                </a:br>
                <a:endParaRPr lang="fr-FR" altLang="fr-FR" sz="2800" dirty="0" smtClean="0">
                  <a:solidFill>
                    <a:srgbClr val="FF0066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20" name="Rectangle à coins arrondis 25"/>
              <p:cNvSpPr/>
              <p:nvPr/>
            </p:nvSpPr>
            <p:spPr bwMode="auto">
              <a:xfrm>
                <a:off x="1860442" y="5136009"/>
                <a:ext cx="3041650" cy="1114425"/>
              </a:xfrm>
              <a:prstGeom prst="wedgeRectCallout">
                <a:avLst>
                  <a:gd name="adj1" fmla="val -61249"/>
                  <a:gd name="adj2" fmla="val -38857"/>
                </a:avLst>
              </a:prstGeom>
              <a:noFill/>
              <a:ln w="19050">
                <a:solidFill>
                  <a:schemeClr val="accent5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fr-FR"/>
              </a:p>
            </p:txBody>
          </p:sp>
        </p:grpSp>
        <p:pic>
          <p:nvPicPr>
            <p:cNvPr id="28" name="Image 27"/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314932" y="4240471"/>
              <a:ext cx="1265365" cy="2574666"/>
            </a:xfrm>
            <a:prstGeom prst="rect">
              <a:avLst/>
            </a:prstGeom>
          </p:spPr>
        </p:pic>
      </p:grpSp>
      <p:sp>
        <p:nvSpPr>
          <p:cNvPr id="21" name="ZoneTexte 1"/>
          <p:cNvSpPr txBox="1">
            <a:spLocks noChangeArrowheads="1"/>
          </p:cNvSpPr>
          <p:nvPr/>
        </p:nvSpPr>
        <p:spPr bwMode="auto">
          <a:xfrm>
            <a:off x="6006603" y="6596390"/>
            <a:ext cx="313739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CE2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Image 34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10738" y="1172086"/>
            <a:ext cx="8754428" cy="3213259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86447" y="4088783"/>
            <a:ext cx="1265365" cy="2574666"/>
          </a:xfrm>
          <a:prstGeom prst="rect">
            <a:avLst/>
          </a:prstGeom>
        </p:spPr>
      </p:pic>
      <p:sp>
        <p:nvSpPr>
          <p:cNvPr id="512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2882900" cy="442912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LE COMPTE EST BON</a:t>
            </a:r>
          </a:p>
        </p:txBody>
      </p:sp>
      <p:pic>
        <p:nvPicPr>
          <p:cNvPr id="7179" name="Image 1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00880" y="119175"/>
            <a:ext cx="839160" cy="1198800"/>
          </a:xfrm>
          <a:prstGeom prst="rect">
            <a:avLst/>
          </a:prstGeom>
        </p:spPr>
      </p:pic>
      <p:sp>
        <p:nvSpPr>
          <p:cNvPr id="18" name="Rectangle à coins arrondis 25"/>
          <p:cNvSpPr/>
          <p:nvPr/>
        </p:nvSpPr>
        <p:spPr bwMode="auto">
          <a:xfrm>
            <a:off x="989012" y="5381136"/>
            <a:ext cx="2800668" cy="945011"/>
          </a:xfrm>
          <a:prstGeom prst="wedgeRectCallout">
            <a:avLst>
              <a:gd name="adj1" fmla="val 1821"/>
              <a:gd name="adj2" fmla="val -85257"/>
            </a:avLst>
          </a:prstGeom>
          <a:solidFill>
            <a:schemeClr val="bg1"/>
          </a:solidFill>
          <a:ln w="19050">
            <a:solidFill>
              <a:schemeClr val="accent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grpSp>
        <p:nvGrpSpPr>
          <p:cNvPr id="4" name="Groupe 3"/>
          <p:cNvGrpSpPr/>
          <p:nvPr/>
        </p:nvGrpSpPr>
        <p:grpSpPr>
          <a:xfrm>
            <a:off x="5004125" y="3857965"/>
            <a:ext cx="3850501" cy="2458022"/>
            <a:chOff x="5077022" y="4012146"/>
            <a:chExt cx="3850501" cy="2458022"/>
          </a:xfrm>
        </p:grpSpPr>
        <p:pic>
          <p:nvPicPr>
            <p:cNvPr id="26" name="Image 25"/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6386632" y="4012146"/>
              <a:ext cx="1660589" cy="2458022"/>
            </a:xfrm>
            <a:prstGeom prst="rect">
              <a:avLst/>
            </a:prstGeom>
          </p:spPr>
        </p:pic>
        <p:sp>
          <p:nvSpPr>
            <p:cNvPr id="22" name="Rectangle 21"/>
            <p:cNvSpPr/>
            <p:nvPr/>
          </p:nvSpPr>
          <p:spPr bwMode="auto">
            <a:xfrm>
              <a:off x="5077022" y="5229245"/>
              <a:ext cx="3850501" cy="1221513"/>
            </a:xfrm>
            <a:prstGeom prst="wedgeRectCallout">
              <a:avLst>
                <a:gd name="adj1" fmla="val -8293"/>
                <a:gd name="adj2" fmla="val -70394"/>
              </a:avLst>
            </a:prstGeom>
            <a:solidFill>
              <a:schemeClr val="bg1"/>
            </a:solidFill>
            <a:ln w="19050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23" name="Rectangle 1"/>
            <p:cNvSpPr>
              <a:spLocks noChangeArrowheads="1"/>
            </p:cNvSpPr>
            <p:nvPr/>
          </p:nvSpPr>
          <p:spPr bwMode="auto">
            <a:xfrm>
              <a:off x="5077023" y="5381136"/>
              <a:ext cx="3850500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Mais tu ne peux </a:t>
              </a:r>
              <a:r>
                <a:rPr lang="fr-FR" altLang="fr-FR" sz="1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pas </a:t>
              </a: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utiliser</a:t>
              </a:r>
              <a:r>
                <a:rPr lang="fr-FR" altLang="fr-FR" sz="1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deux fois le même dé dans le même calcul</a:t>
              </a: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.</a:t>
              </a:r>
            </a:p>
          </p:txBody>
        </p:sp>
      </p:grpSp>
      <p:sp>
        <p:nvSpPr>
          <p:cNvPr id="24" name="Text Box 2"/>
          <p:cNvSpPr txBox="1">
            <a:spLocks noChangeArrowheads="1"/>
          </p:cNvSpPr>
          <p:nvPr/>
        </p:nvSpPr>
        <p:spPr bwMode="auto">
          <a:xfrm>
            <a:off x="989011" y="5496561"/>
            <a:ext cx="2800669" cy="95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ts val="2000"/>
              </a:spcBef>
              <a:buFontTx/>
              <a:buNone/>
              <a:defRPr/>
            </a:pPr>
            <a:r>
              <a:rPr lang="fr-FR" altLang="fr-FR" sz="1800" dirty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Tu n’es </a:t>
            </a:r>
            <a:r>
              <a:rPr lang="fr-FR" altLang="fr-FR" sz="1800" b="1" dirty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pas obligé d’utiliser </a:t>
            </a:r>
            <a:r>
              <a:rPr lang="fr-FR" altLang="fr-FR" sz="1800" b="1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les </a:t>
            </a:r>
            <a:r>
              <a:rPr lang="fr-FR" altLang="fr-FR" sz="1800" b="1" dirty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5 </a:t>
            </a:r>
            <a:r>
              <a:rPr lang="fr-FR" altLang="fr-FR" sz="1800" b="1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dés</a:t>
            </a:r>
            <a:r>
              <a:rPr lang="fr-FR" altLang="fr-FR" sz="1800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  <a:r>
              <a:rPr lang="fr-FR" altLang="fr-FR" sz="800" dirty="0" smtClean="0">
                <a:solidFill>
                  <a:srgbClr val="FF0066"/>
                </a:solidFill>
                <a:latin typeface="Comic Sans MS" panose="030F0702030302020204" pitchFamily="66" charset="0"/>
              </a:rPr>
              <a:t/>
            </a:r>
            <a:br>
              <a:rPr lang="fr-FR" altLang="fr-FR" sz="800" dirty="0" smtClean="0">
                <a:solidFill>
                  <a:srgbClr val="FF0066"/>
                </a:solidFill>
                <a:latin typeface="Comic Sans MS" panose="030F0702030302020204" pitchFamily="66" charset="0"/>
              </a:rPr>
            </a:br>
            <a:endParaRPr lang="fr-FR" altLang="fr-FR" sz="2800" dirty="0" smtClean="0">
              <a:solidFill>
                <a:srgbClr val="FF0066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ZoneTexte 1"/>
          <p:cNvSpPr txBox="1">
            <a:spLocks noChangeArrowheads="1"/>
          </p:cNvSpPr>
          <p:nvPr/>
        </p:nvSpPr>
        <p:spPr bwMode="auto">
          <a:xfrm>
            <a:off x="6006603" y="6596390"/>
            <a:ext cx="313739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CE2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10738" y="1172086"/>
            <a:ext cx="8754428" cy="3213259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2558505" y="3869332"/>
            <a:ext cx="1265365" cy="2574666"/>
          </a:xfrm>
          <a:prstGeom prst="rect">
            <a:avLst/>
          </a:prstGeom>
        </p:spPr>
      </p:pic>
      <p:sp>
        <p:nvSpPr>
          <p:cNvPr id="512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2882900" cy="442912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LE COMPTE EST BON</a:t>
            </a:r>
          </a:p>
        </p:txBody>
      </p:sp>
      <p:pic>
        <p:nvPicPr>
          <p:cNvPr id="7179" name="Image 1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00880" y="119175"/>
            <a:ext cx="839160" cy="1198800"/>
          </a:xfrm>
          <a:prstGeom prst="rect">
            <a:avLst/>
          </a:prstGeom>
        </p:spPr>
      </p:pic>
      <p:sp>
        <p:nvSpPr>
          <p:cNvPr id="18" name="Rectangle à coins arrondis 25"/>
          <p:cNvSpPr/>
          <p:nvPr/>
        </p:nvSpPr>
        <p:spPr bwMode="auto">
          <a:xfrm>
            <a:off x="404615" y="5156665"/>
            <a:ext cx="4281137" cy="1282313"/>
          </a:xfrm>
          <a:prstGeom prst="wedgeRectCallout">
            <a:avLst>
              <a:gd name="adj1" fmla="val -16690"/>
              <a:gd name="adj2" fmla="val -68618"/>
            </a:avLst>
          </a:prstGeom>
          <a:solidFill>
            <a:schemeClr val="bg1"/>
          </a:solidFill>
          <a:ln w="19050">
            <a:solidFill>
              <a:schemeClr val="accent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24" name="Text Box 2"/>
          <p:cNvSpPr txBox="1">
            <a:spLocks noChangeArrowheads="1"/>
          </p:cNvSpPr>
          <p:nvPr/>
        </p:nvSpPr>
        <p:spPr bwMode="auto">
          <a:xfrm>
            <a:off x="369054" y="5234717"/>
            <a:ext cx="4352258" cy="1062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ts val="2000"/>
              </a:spcBef>
              <a:buFontTx/>
              <a:buNone/>
              <a:defRPr/>
            </a:pPr>
            <a:r>
              <a:rPr lang="fr-FR" altLang="fr-FR" sz="1800" dirty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Trouve des solutions en </a:t>
            </a:r>
            <a:r>
              <a:rPr lang="fr-FR" altLang="fr-FR" sz="1800" b="1" dirty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deux étapes </a:t>
            </a:r>
            <a:r>
              <a:rPr lang="fr-FR" altLang="fr-FR" sz="1800" dirty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 </a:t>
            </a:r>
            <a:r>
              <a:rPr lang="fr-FR" altLang="fr-FR" sz="1800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calcul, donc en utilisant </a:t>
            </a:r>
            <a:r>
              <a:rPr lang="fr-FR" altLang="fr-FR" sz="1800" b="1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trois nombres </a:t>
            </a:r>
            <a:r>
              <a:rPr lang="fr-FR" altLang="fr-FR" sz="1800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et </a:t>
            </a:r>
            <a:r>
              <a:rPr lang="fr-FR" altLang="fr-FR" sz="1800" b="1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deux opérations</a:t>
            </a:r>
            <a:r>
              <a:rPr lang="fr-FR" altLang="fr-FR" sz="1800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  <a:endParaRPr lang="fr-FR" altLang="fr-FR" sz="2800" dirty="0">
              <a:solidFill>
                <a:srgbClr val="FF0066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4952388" y="3935698"/>
            <a:ext cx="4055803" cy="2503280"/>
            <a:chOff x="4907281" y="3947614"/>
            <a:chExt cx="4055803" cy="2503280"/>
          </a:xfrm>
        </p:grpSpPr>
        <p:pic>
          <p:nvPicPr>
            <p:cNvPr id="27" name="Image 26"/>
            <p:cNvPicPr>
              <a:picLocks noChangeAspect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 flipH="1">
              <a:off x="5000712" y="3947614"/>
              <a:ext cx="1660589" cy="2458022"/>
            </a:xfrm>
            <a:prstGeom prst="rect">
              <a:avLst/>
            </a:prstGeom>
          </p:spPr>
        </p:pic>
        <p:sp>
          <p:nvSpPr>
            <p:cNvPr id="29" name="Rectangle 28"/>
            <p:cNvSpPr/>
            <p:nvPr/>
          </p:nvSpPr>
          <p:spPr bwMode="auto">
            <a:xfrm>
              <a:off x="4907281" y="5194528"/>
              <a:ext cx="4020243" cy="1256366"/>
            </a:xfrm>
            <a:prstGeom prst="wedgeRectCallout">
              <a:avLst>
                <a:gd name="adj1" fmla="val 1143"/>
                <a:gd name="adj2" fmla="val -71226"/>
              </a:avLst>
            </a:prstGeom>
            <a:solidFill>
              <a:schemeClr val="bg1"/>
            </a:solidFill>
            <a:ln w="19050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30" name="Rectangle 1"/>
            <p:cNvSpPr>
              <a:spLocks noChangeArrowheads="1"/>
            </p:cNvSpPr>
            <p:nvPr/>
          </p:nvSpPr>
          <p:spPr bwMode="auto">
            <a:xfrm>
              <a:off x="4942841" y="5348072"/>
              <a:ext cx="4020243" cy="923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… mais aussi en </a:t>
              </a:r>
              <a:r>
                <a:rPr lang="fr-FR" altLang="fr-FR" sz="1800" b="1" dirty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trois </a:t>
              </a:r>
              <a:r>
                <a:rPr lang="fr-FR" altLang="fr-FR" sz="1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étapes</a:t>
              </a: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, donc en utilisant </a:t>
              </a:r>
              <a:r>
                <a:rPr lang="fr-FR" altLang="fr-FR" sz="1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quatre nombres </a:t>
              </a: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et </a:t>
              </a:r>
              <a:r>
                <a:rPr lang="fr-FR" altLang="fr-FR" sz="1800" b="1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trois opérations</a:t>
              </a: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.</a:t>
              </a:r>
            </a:p>
          </p:txBody>
        </p:sp>
      </p:grpSp>
      <p:sp>
        <p:nvSpPr>
          <p:cNvPr id="15" name="ZoneTexte 1"/>
          <p:cNvSpPr txBox="1">
            <a:spLocks noChangeArrowheads="1"/>
          </p:cNvSpPr>
          <p:nvPr/>
        </p:nvSpPr>
        <p:spPr bwMode="auto">
          <a:xfrm>
            <a:off x="6006603" y="6596390"/>
            <a:ext cx="313739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CE2</a:t>
            </a:r>
          </a:p>
        </p:txBody>
      </p:sp>
    </p:spTree>
    <p:extLst>
      <p:ext uri="{BB962C8B-B14F-4D97-AF65-F5344CB8AC3E}">
        <p14:creationId xmlns:p14="http://schemas.microsoft.com/office/powerpoint/2010/main" val="256069523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10738" y="2035686"/>
            <a:ext cx="8754428" cy="3213259"/>
          </a:xfrm>
          <a:prstGeom prst="rect">
            <a:avLst/>
          </a:prstGeom>
        </p:spPr>
      </p:pic>
      <p:sp>
        <p:nvSpPr>
          <p:cNvPr id="512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2882900" cy="442912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LE COMPTE EST BON</a:t>
            </a:r>
          </a:p>
        </p:txBody>
      </p:sp>
      <p:grpSp>
        <p:nvGrpSpPr>
          <p:cNvPr id="9224" name="Groupe 2"/>
          <p:cNvGrpSpPr>
            <a:grpSpLocks/>
          </p:cNvGrpSpPr>
          <p:nvPr/>
        </p:nvGrpSpPr>
        <p:grpSpPr bwMode="auto">
          <a:xfrm>
            <a:off x="2882314" y="1274241"/>
            <a:ext cx="2638425" cy="841375"/>
            <a:chOff x="1808938" y="4321382"/>
            <a:chExt cx="2637128" cy="1012774"/>
          </a:xfrm>
        </p:grpSpPr>
        <p:sp>
          <p:nvSpPr>
            <p:cNvPr id="15" name="Text Box 2"/>
            <p:cNvSpPr txBox="1">
              <a:spLocks noChangeArrowheads="1"/>
            </p:cNvSpPr>
            <p:nvPr/>
          </p:nvSpPr>
          <p:spPr bwMode="auto">
            <a:xfrm>
              <a:off x="1808938" y="4369155"/>
              <a:ext cx="2637128" cy="8293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ts val="200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chemeClr val="accent5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Et maintenant, entraîne-toi !</a:t>
              </a:r>
              <a:endParaRPr lang="fr-FR" altLang="fr-FR" sz="2800" dirty="0" smtClean="0">
                <a:solidFill>
                  <a:schemeClr val="accent5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6" name="Rectangle à coins arrondis 25"/>
            <p:cNvSpPr/>
            <p:nvPr/>
          </p:nvSpPr>
          <p:spPr bwMode="auto">
            <a:xfrm>
              <a:off x="1875580" y="4321382"/>
              <a:ext cx="2464175" cy="1012774"/>
            </a:xfrm>
            <a:prstGeom prst="wedgeRectCallout">
              <a:avLst>
                <a:gd name="adj1" fmla="val 58561"/>
                <a:gd name="adj2" fmla="val -36910"/>
              </a:avLst>
            </a:prstGeom>
            <a:noFill/>
            <a:ln w="19050">
              <a:solidFill>
                <a:schemeClr val="accent5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fr-FR"/>
            </a:p>
          </p:txBody>
        </p:sp>
      </p:grpSp>
      <p:pic>
        <p:nvPicPr>
          <p:cNvPr id="9226" name="Image 1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00880" y="119175"/>
            <a:ext cx="839160" cy="1198800"/>
          </a:xfrm>
          <a:prstGeom prst="rect">
            <a:avLst/>
          </a:prstGeom>
        </p:spPr>
      </p:pic>
      <p:grpSp>
        <p:nvGrpSpPr>
          <p:cNvPr id="2" name="Groupe 1"/>
          <p:cNvGrpSpPr/>
          <p:nvPr/>
        </p:nvGrpSpPr>
        <p:grpSpPr>
          <a:xfrm>
            <a:off x="3936142" y="3823116"/>
            <a:ext cx="4731735" cy="3034884"/>
            <a:chOff x="3936142" y="3823116"/>
            <a:chExt cx="4731735" cy="3034884"/>
          </a:xfrm>
        </p:grpSpPr>
        <p:grpSp>
          <p:nvGrpSpPr>
            <p:cNvPr id="6" name="Groupe 5"/>
            <p:cNvGrpSpPr>
              <a:grpSpLocks/>
            </p:cNvGrpSpPr>
            <p:nvPr/>
          </p:nvGrpSpPr>
          <p:grpSpPr bwMode="auto">
            <a:xfrm>
              <a:off x="5338889" y="3823116"/>
              <a:ext cx="3328988" cy="952500"/>
              <a:chOff x="5022252" y="2065332"/>
              <a:chExt cx="3329090" cy="95247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5022252" y="2065332"/>
                <a:ext cx="3329090" cy="952478"/>
              </a:xfrm>
              <a:prstGeom prst="wedgeRectCallout">
                <a:avLst>
                  <a:gd name="adj1" fmla="val -45570"/>
                  <a:gd name="adj2" fmla="val 78229"/>
                </a:avLst>
              </a:prstGeom>
              <a:solidFill>
                <a:schemeClr val="bg1"/>
              </a:solidFill>
              <a:ln w="19050">
                <a:solidFill>
                  <a:schemeClr val="accent5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fr-FR"/>
              </a:p>
            </p:txBody>
          </p:sp>
          <p:sp>
            <p:nvSpPr>
              <p:cNvPr id="13" name="Rectangle 1"/>
              <p:cNvSpPr>
                <a:spLocks noChangeArrowheads="1"/>
              </p:cNvSpPr>
              <p:nvPr/>
            </p:nvSpPr>
            <p:spPr bwMode="auto">
              <a:xfrm>
                <a:off x="5022252" y="2065332"/>
                <a:ext cx="3329090" cy="9239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fr-FR" altLang="fr-FR" sz="1800" dirty="0" smtClean="0">
                    <a:solidFill>
                      <a:schemeClr val="accent5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Écris sur ton cahier ou sur l’ardoise les opérations que tu as trouvées !</a:t>
                </a:r>
              </a:p>
            </p:txBody>
          </p:sp>
        </p:grpSp>
        <p:pic>
          <p:nvPicPr>
            <p:cNvPr id="19" name="Image 18"/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 flipH="1">
              <a:off x="3936142" y="4283334"/>
              <a:ext cx="1265365" cy="2574666"/>
            </a:xfrm>
            <a:prstGeom prst="rect">
              <a:avLst/>
            </a:prstGeom>
          </p:spPr>
        </p:pic>
      </p:grpSp>
      <p:pic>
        <p:nvPicPr>
          <p:cNvPr id="20" name="Image 19"/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338889" y="162562"/>
            <a:ext cx="1660589" cy="2458022"/>
          </a:xfrm>
          <a:prstGeom prst="rect">
            <a:avLst/>
          </a:prstGeom>
        </p:spPr>
      </p:pic>
      <p:sp>
        <p:nvSpPr>
          <p:cNvPr id="21" name="ZoneTexte 1"/>
          <p:cNvSpPr txBox="1">
            <a:spLocks noChangeArrowheads="1"/>
          </p:cNvSpPr>
          <p:nvPr/>
        </p:nvSpPr>
        <p:spPr bwMode="auto">
          <a:xfrm>
            <a:off x="6006603" y="6596390"/>
            <a:ext cx="313739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CE2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e 3"/>
          <p:cNvGrpSpPr/>
          <p:nvPr/>
        </p:nvGrpSpPr>
        <p:grpSpPr>
          <a:xfrm>
            <a:off x="194707" y="939185"/>
            <a:ext cx="8748236" cy="3430000"/>
            <a:chOff x="194707" y="939185"/>
            <a:chExt cx="8748236" cy="3430000"/>
          </a:xfrm>
        </p:grpSpPr>
        <p:pic>
          <p:nvPicPr>
            <p:cNvPr id="2" name="Image 1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94707" y="1224030"/>
              <a:ext cx="8748236" cy="3145155"/>
            </a:xfrm>
            <a:prstGeom prst="rect">
              <a:avLst/>
            </a:prstGeom>
          </p:spPr>
        </p:pic>
        <p:sp>
          <p:nvSpPr>
            <p:cNvPr id="3" name="Rectangle 2"/>
            <p:cNvSpPr/>
            <p:nvPr/>
          </p:nvSpPr>
          <p:spPr>
            <a:xfrm>
              <a:off x="3319463" y="939185"/>
              <a:ext cx="3388524" cy="7625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512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2882900" cy="442912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LE COMPTE EST BON</a:t>
            </a:r>
          </a:p>
        </p:txBody>
      </p:sp>
      <p:pic>
        <p:nvPicPr>
          <p:cNvPr id="11273" name="Image 1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Image 1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00880" y="119175"/>
            <a:ext cx="839160" cy="1198800"/>
          </a:xfrm>
          <a:prstGeom prst="rect">
            <a:avLst/>
          </a:prstGeom>
        </p:spPr>
      </p:pic>
      <p:sp>
        <p:nvSpPr>
          <p:cNvPr id="10" name="ZoneTexte 1"/>
          <p:cNvSpPr txBox="1">
            <a:spLocks noChangeArrowheads="1"/>
          </p:cNvSpPr>
          <p:nvPr/>
        </p:nvSpPr>
        <p:spPr bwMode="auto">
          <a:xfrm>
            <a:off x="6006603" y="6596390"/>
            <a:ext cx="313739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CE2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e 3"/>
          <p:cNvGrpSpPr/>
          <p:nvPr/>
        </p:nvGrpSpPr>
        <p:grpSpPr>
          <a:xfrm>
            <a:off x="194707" y="939185"/>
            <a:ext cx="8748236" cy="3430000"/>
            <a:chOff x="194707" y="939185"/>
            <a:chExt cx="8748236" cy="3430000"/>
          </a:xfrm>
        </p:grpSpPr>
        <p:pic>
          <p:nvPicPr>
            <p:cNvPr id="2" name="Image 1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94707" y="1224030"/>
              <a:ext cx="8748236" cy="3145155"/>
            </a:xfrm>
            <a:prstGeom prst="rect">
              <a:avLst/>
            </a:prstGeom>
          </p:spPr>
        </p:pic>
        <p:sp>
          <p:nvSpPr>
            <p:cNvPr id="3" name="Rectangle 2"/>
            <p:cNvSpPr/>
            <p:nvPr/>
          </p:nvSpPr>
          <p:spPr>
            <a:xfrm>
              <a:off x="3319463" y="939185"/>
              <a:ext cx="3388524" cy="7625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pic>
        <p:nvPicPr>
          <p:cNvPr id="25" name="Image 24"/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44188"/>
          <a:stretch/>
        </p:blipFill>
        <p:spPr>
          <a:xfrm flipH="1">
            <a:off x="-24873" y="3524023"/>
            <a:ext cx="1771738" cy="1363444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 bwMode="auto">
          <a:xfrm>
            <a:off x="322263" y="4599247"/>
            <a:ext cx="2997200" cy="1779328"/>
          </a:xfrm>
          <a:prstGeom prst="wedgeRectCallout">
            <a:avLst>
              <a:gd name="adj1" fmla="val 2667"/>
              <a:gd name="adj2" fmla="val -57923"/>
            </a:avLst>
          </a:prstGeom>
          <a:solidFill>
            <a:schemeClr val="bg1"/>
          </a:solidFill>
          <a:ln w="19050">
            <a:solidFill>
              <a:srgbClr val="FF00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12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2882900" cy="442912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LE COMPTE EST BON</a:t>
            </a:r>
          </a:p>
        </p:txBody>
      </p:sp>
      <p:sp>
        <p:nvSpPr>
          <p:cNvPr id="22" name="Text Box 2"/>
          <p:cNvSpPr txBox="1">
            <a:spLocks noChangeArrowheads="1"/>
          </p:cNvSpPr>
          <p:nvPr/>
        </p:nvSpPr>
        <p:spPr bwMode="auto">
          <a:xfrm>
            <a:off x="338218" y="4654030"/>
            <a:ext cx="3484563" cy="396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ts val="2000"/>
              </a:spcBef>
              <a:spcAft>
                <a:spcPts val="1800"/>
              </a:spcAft>
              <a:buFontTx/>
              <a:buNone/>
              <a:defRPr/>
            </a:pP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J’ai fait :</a:t>
            </a:r>
          </a:p>
        </p:txBody>
      </p:sp>
      <p:pic>
        <p:nvPicPr>
          <p:cNvPr id="11273" name="Image 1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Image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00880" y="119175"/>
            <a:ext cx="839160" cy="11988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5260187" y="3916804"/>
            <a:ext cx="3343124" cy="375920"/>
          </a:xfrm>
          <a:prstGeom prst="rect">
            <a:avLst/>
          </a:prstGeom>
          <a:noFill/>
          <a:ln w="19050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5" name="Groupe 4"/>
          <p:cNvGrpSpPr/>
          <p:nvPr/>
        </p:nvGrpSpPr>
        <p:grpSpPr>
          <a:xfrm>
            <a:off x="273715" y="5769603"/>
            <a:ext cx="3484563" cy="652627"/>
            <a:chOff x="4249677" y="5725948"/>
            <a:chExt cx="3484563" cy="652627"/>
          </a:xfrm>
        </p:grpSpPr>
        <p:sp>
          <p:nvSpPr>
            <p:cNvPr id="30" name="Text Box 2"/>
            <p:cNvSpPr txBox="1">
              <a:spLocks noChangeArrowheads="1"/>
            </p:cNvSpPr>
            <p:nvPr/>
          </p:nvSpPr>
          <p:spPr bwMode="auto">
            <a:xfrm>
              <a:off x="4249677" y="5836257"/>
              <a:ext cx="3484563" cy="384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ts val="200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puis   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20</a:t>
              </a: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  <a:r>
                <a:rPr lang="fr-FR" altLang="fr-FR" sz="1800" b="1" dirty="0" smtClean="0">
                  <a:solidFill>
                    <a:schemeClr val="accent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+</a:t>
              </a:r>
              <a:r>
                <a:rPr lang="fr-FR" altLang="fr-FR" sz="1800" dirty="0" smtClean="0">
                  <a:solidFill>
                    <a:srgbClr val="7030A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  <a:r>
                <a:rPr lang="fr-FR" altLang="fr-FR" sz="1800" dirty="0">
                  <a:solidFill>
                    <a:srgbClr val="7030A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	 </a:t>
              </a:r>
              <a:r>
                <a:rPr lang="fr-FR" altLang="fr-FR" sz="1800" dirty="0" smtClean="0">
                  <a:solidFill>
                    <a:srgbClr val="7030A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 </a:t>
              </a: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= 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22</a:t>
              </a: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  <a:endPara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pic>
          <p:nvPicPr>
            <p:cNvPr id="36" name="Image 35"/>
            <p:cNvPicPr>
              <a:picLocks noChangeAspect="1"/>
            </p:cNvPicPr>
            <p:nvPr/>
          </p:nvPicPr>
          <p:blipFill rotWithShape="1"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3472" t="40666" r="87444" b="34811"/>
            <a:stretch/>
          </p:blipFill>
          <p:spPr>
            <a:xfrm>
              <a:off x="5671647" y="5725948"/>
              <a:ext cx="672425" cy="652627"/>
            </a:xfrm>
            <a:prstGeom prst="rect">
              <a:avLst/>
            </a:prstGeom>
          </p:spPr>
        </p:pic>
      </p:grpSp>
      <p:grpSp>
        <p:nvGrpSpPr>
          <p:cNvPr id="6" name="Groupe 5"/>
          <p:cNvGrpSpPr/>
          <p:nvPr/>
        </p:nvGrpSpPr>
        <p:grpSpPr>
          <a:xfrm>
            <a:off x="510320" y="5057376"/>
            <a:ext cx="3484563" cy="652627"/>
            <a:chOff x="4568825" y="4734305"/>
            <a:chExt cx="3484563" cy="652627"/>
          </a:xfrm>
        </p:grpSpPr>
        <p:sp>
          <p:nvSpPr>
            <p:cNvPr id="29" name="Text Box 2"/>
            <p:cNvSpPr txBox="1">
              <a:spLocks noChangeArrowheads="1"/>
            </p:cNvSpPr>
            <p:nvPr/>
          </p:nvSpPr>
          <p:spPr bwMode="auto">
            <a:xfrm>
              <a:off x="4568825" y="4865253"/>
              <a:ext cx="3484563" cy="5069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ts val="2000"/>
                </a:spcBef>
                <a:spcAft>
                  <a:spcPts val="1800"/>
                </a:spcAft>
                <a:buFontTx/>
                <a:buNone/>
                <a:defRPr/>
              </a:pP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	           </a:t>
              </a:r>
              <a:r>
                <a:rPr lang="fr-FR" altLang="fr-FR" sz="1800" b="1" dirty="0" smtClean="0">
                  <a:solidFill>
                    <a:srgbClr val="00B05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x</a:t>
              </a:r>
              <a:r>
                <a:rPr lang="fr-FR" altLang="fr-FR" sz="1800" dirty="0" smtClean="0">
                  <a:solidFill>
                    <a:srgbClr val="7030A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		 </a:t>
              </a: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= 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20</a:t>
              </a:r>
            </a:p>
          </p:txBody>
        </p:sp>
        <p:pic>
          <p:nvPicPr>
            <p:cNvPr id="35" name="Image 34"/>
            <p:cNvPicPr>
              <a:picLocks noChangeAspect="1"/>
            </p:cNvPicPr>
            <p:nvPr/>
          </p:nvPicPr>
          <p:blipFill rotWithShape="1"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35590" t="59788" r="55326" b="15689"/>
            <a:stretch/>
          </p:blipFill>
          <p:spPr>
            <a:xfrm>
              <a:off x="4839402" y="4734305"/>
              <a:ext cx="672425" cy="652627"/>
            </a:xfrm>
            <a:prstGeom prst="rect">
              <a:avLst/>
            </a:prstGeom>
          </p:spPr>
        </p:pic>
        <p:pic>
          <p:nvPicPr>
            <p:cNvPr id="37" name="Image 36"/>
            <p:cNvPicPr>
              <a:picLocks noChangeAspect="1"/>
            </p:cNvPicPr>
            <p:nvPr/>
          </p:nvPicPr>
          <p:blipFill rotWithShape="1"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3774" t="64270" r="67142" b="11207"/>
            <a:stretch/>
          </p:blipFill>
          <p:spPr>
            <a:xfrm>
              <a:off x="5802793" y="4734305"/>
              <a:ext cx="672425" cy="652627"/>
            </a:xfrm>
            <a:prstGeom prst="rect">
              <a:avLst/>
            </a:prstGeom>
          </p:spPr>
        </p:pic>
      </p:grpSp>
      <p:sp>
        <p:nvSpPr>
          <p:cNvPr id="39" name="Ellipse 38"/>
          <p:cNvSpPr/>
          <p:nvPr/>
        </p:nvSpPr>
        <p:spPr>
          <a:xfrm>
            <a:off x="3297408" y="3048030"/>
            <a:ext cx="768306" cy="868774"/>
          </a:xfrm>
          <a:prstGeom prst="ellipse">
            <a:avLst/>
          </a:prstGeom>
          <a:noFill/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Ellipse 39"/>
          <p:cNvSpPr/>
          <p:nvPr/>
        </p:nvSpPr>
        <p:spPr>
          <a:xfrm>
            <a:off x="2273527" y="3207716"/>
            <a:ext cx="768306" cy="868774"/>
          </a:xfrm>
          <a:prstGeom prst="ellipse">
            <a:avLst/>
          </a:prstGeom>
          <a:noFill/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Ellipse 40"/>
          <p:cNvSpPr/>
          <p:nvPr/>
        </p:nvSpPr>
        <p:spPr>
          <a:xfrm>
            <a:off x="510320" y="2470572"/>
            <a:ext cx="768306" cy="868774"/>
          </a:xfrm>
          <a:prstGeom prst="ellipse">
            <a:avLst/>
          </a:prstGeom>
          <a:noFill/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ZoneTexte 1"/>
          <p:cNvSpPr txBox="1">
            <a:spLocks noChangeArrowheads="1"/>
          </p:cNvSpPr>
          <p:nvPr/>
        </p:nvSpPr>
        <p:spPr bwMode="auto">
          <a:xfrm>
            <a:off x="6006603" y="6596390"/>
            <a:ext cx="313739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CE2</a:t>
            </a:r>
          </a:p>
        </p:txBody>
      </p:sp>
      <p:sp>
        <p:nvSpPr>
          <p:cNvPr id="26" name="Ellipse 25"/>
          <p:cNvSpPr/>
          <p:nvPr/>
        </p:nvSpPr>
        <p:spPr>
          <a:xfrm>
            <a:off x="2279821" y="3203748"/>
            <a:ext cx="768306" cy="868774"/>
          </a:xfrm>
          <a:prstGeom prst="ellipse">
            <a:avLst/>
          </a:prstGeom>
          <a:solidFill>
            <a:srgbClr val="D7E4BD">
              <a:alpha val="50196"/>
            </a:srgbClr>
          </a:solidFill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Ellipse 26"/>
          <p:cNvSpPr/>
          <p:nvPr/>
        </p:nvSpPr>
        <p:spPr>
          <a:xfrm>
            <a:off x="3309365" y="3046270"/>
            <a:ext cx="768306" cy="868774"/>
          </a:xfrm>
          <a:prstGeom prst="ellipse">
            <a:avLst/>
          </a:prstGeom>
          <a:solidFill>
            <a:srgbClr val="D7E4BD">
              <a:alpha val="50196"/>
            </a:srgbClr>
          </a:solidFill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171036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 animBg="1"/>
      <p:bldP spid="41" grpId="0" animBg="1"/>
      <p:bldP spid="26" grpId="0" animBg="1"/>
      <p:bldP spid="2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e 3"/>
          <p:cNvGrpSpPr/>
          <p:nvPr/>
        </p:nvGrpSpPr>
        <p:grpSpPr>
          <a:xfrm>
            <a:off x="194707" y="939185"/>
            <a:ext cx="8748236" cy="3430000"/>
            <a:chOff x="194707" y="939185"/>
            <a:chExt cx="8748236" cy="3430000"/>
          </a:xfrm>
        </p:grpSpPr>
        <p:pic>
          <p:nvPicPr>
            <p:cNvPr id="2" name="Image 1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94707" y="1224030"/>
              <a:ext cx="8748236" cy="3145155"/>
            </a:xfrm>
            <a:prstGeom prst="rect">
              <a:avLst/>
            </a:prstGeom>
          </p:spPr>
        </p:pic>
        <p:sp>
          <p:nvSpPr>
            <p:cNvPr id="3" name="Rectangle 2"/>
            <p:cNvSpPr/>
            <p:nvPr/>
          </p:nvSpPr>
          <p:spPr>
            <a:xfrm>
              <a:off x="3319463" y="939185"/>
              <a:ext cx="3388524" cy="7625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pic>
        <p:nvPicPr>
          <p:cNvPr id="53" name="Image 52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flipH="1">
            <a:off x="3857192" y="3398933"/>
            <a:ext cx="1308164" cy="2538317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 rotWithShape="1"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44188"/>
          <a:stretch/>
        </p:blipFill>
        <p:spPr>
          <a:xfrm flipH="1">
            <a:off x="-24873" y="3524023"/>
            <a:ext cx="1771738" cy="1363444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 bwMode="auto">
          <a:xfrm>
            <a:off x="322263" y="4599247"/>
            <a:ext cx="2997200" cy="1779328"/>
          </a:xfrm>
          <a:prstGeom prst="wedgeRectCallout">
            <a:avLst>
              <a:gd name="adj1" fmla="val 2667"/>
              <a:gd name="adj2" fmla="val -57923"/>
            </a:avLst>
          </a:prstGeom>
          <a:solidFill>
            <a:schemeClr val="bg1"/>
          </a:solidFill>
          <a:ln w="19050">
            <a:solidFill>
              <a:srgbClr val="FF00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12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2882900" cy="442912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LE COMPTE EST BON</a:t>
            </a:r>
          </a:p>
        </p:txBody>
      </p:sp>
      <p:sp>
        <p:nvSpPr>
          <p:cNvPr id="22" name="Text Box 2"/>
          <p:cNvSpPr txBox="1">
            <a:spLocks noChangeArrowheads="1"/>
          </p:cNvSpPr>
          <p:nvPr/>
        </p:nvSpPr>
        <p:spPr bwMode="auto">
          <a:xfrm>
            <a:off x="338218" y="4654030"/>
            <a:ext cx="3484563" cy="396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ts val="2000"/>
              </a:spcBef>
              <a:spcAft>
                <a:spcPts val="1800"/>
              </a:spcAft>
              <a:buFontTx/>
              <a:buNone/>
              <a:defRPr/>
            </a:pP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J’ai fait :</a:t>
            </a:r>
          </a:p>
        </p:txBody>
      </p:sp>
      <p:pic>
        <p:nvPicPr>
          <p:cNvPr id="11273" name="Image 1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Image 1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200880" y="119175"/>
            <a:ext cx="839160" cy="1198800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5260187" y="3916804"/>
            <a:ext cx="3343124" cy="375920"/>
          </a:xfrm>
          <a:prstGeom prst="rect">
            <a:avLst/>
          </a:prstGeom>
          <a:noFill/>
          <a:ln w="19050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5" name="Groupe 4"/>
          <p:cNvGrpSpPr/>
          <p:nvPr/>
        </p:nvGrpSpPr>
        <p:grpSpPr>
          <a:xfrm>
            <a:off x="273715" y="5769603"/>
            <a:ext cx="3484563" cy="652627"/>
            <a:chOff x="4249677" y="5725948"/>
            <a:chExt cx="3484563" cy="652627"/>
          </a:xfrm>
        </p:grpSpPr>
        <p:sp>
          <p:nvSpPr>
            <p:cNvPr id="30" name="Text Box 2"/>
            <p:cNvSpPr txBox="1">
              <a:spLocks noChangeArrowheads="1"/>
            </p:cNvSpPr>
            <p:nvPr/>
          </p:nvSpPr>
          <p:spPr bwMode="auto">
            <a:xfrm>
              <a:off x="4249677" y="5836257"/>
              <a:ext cx="3484563" cy="384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ts val="2000"/>
                </a:spcBef>
                <a:buFontTx/>
                <a:buNone/>
                <a:defRPr/>
              </a:pP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puis   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20</a:t>
              </a: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  <a:r>
                <a:rPr lang="fr-FR" altLang="fr-FR" sz="1800" b="1" dirty="0" smtClean="0">
                  <a:solidFill>
                    <a:schemeClr val="accent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+</a:t>
              </a:r>
              <a:r>
                <a:rPr lang="fr-FR" altLang="fr-FR" sz="1800" dirty="0" smtClean="0">
                  <a:solidFill>
                    <a:srgbClr val="7030A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  <a:r>
                <a:rPr lang="fr-FR" altLang="fr-FR" sz="1800" dirty="0">
                  <a:solidFill>
                    <a:srgbClr val="7030A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	 </a:t>
              </a:r>
              <a:r>
                <a:rPr lang="fr-FR" altLang="fr-FR" sz="1800" dirty="0" smtClean="0">
                  <a:solidFill>
                    <a:srgbClr val="7030A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 </a:t>
              </a: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= 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15</a:t>
              </a: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  <a:endPara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pic>
          <p:nvPicPr>
            <p:cNvPr id="36" name="Image 35"/>
            <p:cNvPicPr>
              <a:picLocks noChangeAspect="1"/>
            </p:cNvPicPr>
            <p:nvPr/>
          </p:nvPicPr>
          <p:blipFill rotWithShape="1"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3472" t="40666" r="87444" b="34811"/>
            <a:stretch/>
          </p:blipFill>
          <p:spPr>
            <a:xfrm>
              <a:off x="5671647" y="5725948"/>
              <a:ext cx="672425" cy="652627"/>
            </a:xfrm>
            <a:prstGeom prst="rect">
              <a:avLst/>
            </a:prstGeom>
          </p:spPr>
        </p:pic>
      </p:grpSp>
      <p:grpSp>
        <p:nvGrpSpPr>
          <p:cNvPr id="6" name="Groupe 5"/>
          <p:cNvGrpSpPr/>
          <p:nvPr/>
        </p:nvGrpSpPr>
        <p:grpSpPr>
          <a:xfrm>
            <a:off x="510320" y="5057376"/>
            <a:ext cx="3484563" cy="652627"/>
            <a:chOff x="4568825" y="4734305"/>
            <a:chExt cx="3484563" cy="652627"/>
          </a:xfrm>
        </p:grpSpPr>
        <p:sp>
          <p:nvSpPr>
            <p:cNvPr id="29" name="Text Box 2"/>
            <p:cNvSpPr txBox="1">
              <a:spLocks noChangeArrowheads="1"/>
            </p:cNvSpPr>
            <p:nvPr/>
          </p:nvSpPr>
          <p:spPr bwMode="auto">
            <a:xfrm>
              <a:off x="4568825" y="4865253"/>
              <a:ext cx="3484563" cy="5069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ts val="2000"/>
                </a:spcBef>
                <a:spcAft>
                  <a:spcPts val="1800"/>
                </a:spcAft>
                <a:buFontTx/>
                <a:buNone/>
                <a:defRPr/>
              </a:pP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	           </a:t>
              </a:r>
              <a:r>
                <a:rPr lang="fr-FR" altLang="fr-FR" sz="1800" b="1" dirty="0" smtClean="0">
                  <a:solidFill>
                    <a:srgbClr val="00B05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x</a:t>
              </a:r>
              <a:r>
                <a:rPr lang="fr-FR" altLang="fr-FR" sz="1800" dirty="0" smtClean="0">
                  <a:solidFill>
                    <a:srgbClr val="7030A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		 </a:t>
              </a: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= 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20</a:t>
              </a:r>
            </a:p>
          </p:txBody>
        </p:sp>
        <p:pic>
          <p:nvPicPr>
            <p:cNvPr id="35" name="Image 34"/>
            <p:cNvPicPr>
              <a:picLocks noChangeAspect="1"/>
            </p:cNvPicPr>
            <p:nvPr/>
          </p:nvPicPr>
          <p:blipFill rotWithShape="1"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35590" t="59788" r="55326" b="15689"/>
            <a:stretch/>
          </p:blipFill>
          <p:spPr>
            <a:xfrm>
              <a:off x="4839402" y="4734305"/>
              <a:ext cx="672425" cy="652627"/>
            </a:xfrm>
            <a:prstGeom prst="rect">
              <a:avLst/>
            </a:prstGeom>
          </p:spPr>
        </p:pic>
        <p:pic>
          <p:nvPicPr>
            <p:cNvPr id="37" name="Image 36"/>
            <p:cNvPicPr>
              <a:picLocks noChangeAspect="1"/>
            </p:cNvPicPr>
            <p:nvPr/>
          </p:nvPicPr>
          <p:blipFill rotWithShape="1"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3774" t="64270" r="67142" b="11207"/>
            <a:stretch/>
          </p:blipFill>
          <p:spPr>
            <a:xfrm>
              <a:off x="5802793" y="4734305"/>
              <a:ext cx="672425" cy="652627"/>
            </a:xfrm>
            <a:prstGeom prst="rect">
              <a:avLst/>
            </a:prstGeom>
          </p:spPr>
        </p:pic>
      </p:grpSp>
      <p:sp>
        <p:nvSpPr>
          <p:cNvPr id="39" name="Ellipse 38"/>
          <p:cNvSpPr/>
          <p:nvPr/>
        </p:nvSpPr>
        <p:spPr>
          <a:xfrm>
            <a:off x="3297408" y="3048030"/>
            <a:ext cx="768306" cy="868774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Ellipse 40"/>
          <p:cNvSpPr/>
          <p:nvPr/>
        </p:nvSpPr>
        <p:spPr>
          <a:xfrm>
            <a:off x="510320" y="2470572"/>
            <a:ext cx="768306" cy="868774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Rectangle 23"/>
          <p:cNvSpPr/>
          <p:nvPr/>
        </p:nvSpPr>
        <p:spPr bwMode="auto">
          <a:xfrm>
            <a:off x="3538582" y="4637587"/>
            <a:ext cx="5501457" cy="1779328"/>
          </a:xfrm>
          <a:prstGeom prst="wedgeRectCallout">
            <a:avLst>
              <a:gd name="adj1" fmla="val 2667"/>
              <a:gd name="adj2" fmla="val -57923"/>
            </a:avLst>
          </a:prstGeom>
          <a:solidFill>
            <a:schemeClr val="bg1"/>
          </a:solidFill>
          <a:ln w="19050">
            <a:solidFill>
              <a:srgbClr val="FF00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3538583" y="4639262"/>
            <a:ext cx="5501457" cy="396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ts val="2000"/>
              </a:spcBef>
              <a:spcAft>
                <a:spcPts val="1800"/>
              </a:spcAft>
              <a:buFontTx/>
              <a:buNone/>
              <a:defRPr/>
            </a:pP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Moi j’ai trouvé une solution en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trois étapes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:</a:t>
            </a:r>
          </a:p>
        </p:txBody>
      </p:sp>
      <p:sp>
        <p:nvSpPr>
          <p:cNvPr id="27" name="Rectangle 26"/>
          <p:cNvSpPr/>
          <p:nvPr/>
        </p:nvSpPr>
        <p:spPr>
          <a:xfrm>
            <a:off x="5013725" y="2860560"/>
            <a:ext cx="3741815" cy="949738"/>
          </a:xfrm>
          <a:prstGeom prst="rect">
            <a:avLst/>
          </a:prstGeom>
          <a:noFill/>
          <a:ln w="19050">
            <a:solidFill>
              <a:srgbClr val="00B0F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Ellipse 27"/>
          <p:cNvSpPr/>
          <p:nvPr/>
        </p:nvSpPr>
        <p:spPr>
          <a:xfrm>
            <a:off x="4019073" y="2387892"/>
            <a:ext cx="768306" cy="868774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Text Box 2"/>
          <p:cNvSpPr txBox="1">
            <a:spLocks noChangeArrowheads="1"/>
          </p:cNvSpPr>
          <p:nvPr/>
        </p:nvSpPr>
        <p:spPr bwMode="auto">
          <a:xfrm>
            <a:off x="3699841" y="5872411"/>
            <a:ext cx="3014318" cy="5069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ts val="2000"/>
              </a:spcBef>
              <a:spcAft>
                <a:spcPts val="1800"/>
              </a:spcAft>
              <a:buFontTx/>
              <a:buNone/>
              <a:defRPr/>
            </a:pP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	puis 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20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fr-FR" altLang="fr-FR" sz="1800" b="1" dirty="0" smtClean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+	</a:t>
            </a:r>
            <a:r>
              <a:rPr lang="fr-FR" altLang="fr-FR" sz="1800" b="1" dirty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</a:t>
            </a:r>
            <a:r>
              <a:rPr lang="fr-FR" altLang="fr-FR" sz="1800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</a:t>
            </a:r>
            <a:r>
              <a:rPr lang="fr-FR" altLang="fr-FR" sz="1800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= </a:t>
            </a:r>
            <a:r>
              <a:rPr lang="fr-FR" altLang="fr-FR" sz="1800" b="1" dirty="0" smtClean="0">
                <a:solidFill>
                  <a:srgbClr val="FF006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22</a:t>
            </a:r>
          </a:p>
        </p:txBody>
      </p:sp>
      <p:grpSp>
        <p:nvGrpSpPr>
          <p:cNvPr id="10" name="Groupe 9"/>
          <p:cNvGrpSpPr/>
          <p:nvPr/>
        </p:nvGrpSpPr>
        <p:grpSpPr>
          <a:xfrm>
            <a:off x="3547632" y="5056803"/>
            <a:ext cx="2584905" cy="659241"/>
            <a:chOff x="3742377" y="5320839"/>
            <a:chExt cx="2584905" cy="659241"/>
          </a:xfrm>
        </p:grpSpPr>
        <p:sp>
          <p:nvSpPr>
            <p:cNvPr id="33" name="Text Box 2"/>
            <p:cNvSpPr txBox="1">
              <a:spLocks noChangeArrowheads="1"/>
            </p:cNvSpPr>
            <p:nvPr/>
          </p:nvSpPr>
          <p:spPr bwMode="auto">
            <a:xfrm>
              <a:off x="3816175" y="5438231"/>
              <a:ext cx="2511107" cy="5069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ts val="2000"/>
                </a:spcBef>
                <a:spcAft>
                  <a:spcPts val="1800"/>
                </a:spcAft>
                <a:buFontTx/>
                <a:buNone/>
                <a:defRPr/>
              </a:pP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	       </a:t>
              </a:r>
              <a:r>
                <a:rPr lang="fr-FR" altLang="fr-FR" sz="1800" b="1" dirty="0" smtClean="0">
                  <a:solidFill>
                    <a:srgbClr val="00B05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x</a:t>
              </a:r>
              <a:r>
                <a:rPr lang="fr-FR" altLang="fr-FR" sz="1800" b="1" dirty="0" smtClean="0">
                  <a:solidFill>
                    <a:schemeClr val="accent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	</a:t>
              </a:r>
              <a:r>
                <a:rPr lang="fr-FR" altLang="fr-FR" sz="1800" dirty="0" smtClean="0">
                  <a:solidFill>
                    <a:srgbClr val="7030A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	</a:t>
              </a:r>
              <a:r>
                <a:rPr lang="fr-FR" altLang="fr-FR" sz="1800" dirty="0">
                  <a:solidFill>
                    <a:srgbClr val="7030A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 </a:t>
              </a: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= 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20</a:t>
              </a:r>
            </a:p>
          </p:txBody>
        </p:sp>
        <p:pic>
          <p:nvPicPr>
            <p:cNvPr id="38" name="Image 37"/>
            <p:cNvPicPr>
              <a:picLocks noChangeAspect="1"/>
            </p:cNvPicPr>
            <p:nvPr/>
          </p:nvPicPr>
          <p:blipFill rotWithShape="1"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43539" t="40218" r="47377" b="35258"/>
            <a:stretch/>
          </p:blipFill>
          <p:spPr>
            <a:xfrm>
              <a:off x="4679780" y="5327453"/>
              <a:ext cx="672425" cy="652627"/>
            </a:xfrm>
            <a:prstGeom prst="rect">
              <a:avLst/>
            </a:prstGeom>
          </p:spPr>
        </p:pic>
        <p:pic>
          <p:nvPicPr>
            <p:cNvPr id="50" name="Image 49"/>
            <p:cNvPicPr>
              <a:picLocks noChangeAspect="1"/>
            </p:cNvPicPr>
            <p:nvPr/>
          </p:nvPicPr>
          <p:blipFill rotWithShape="1"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3145" t="40218" r="87771" b="35258"/>
            <a:stretch/>
          </p:blipFill>
          <p:spPr>
            <a:xfrm>
              <a:off x="3742377" y="5320839"/>
              <a:ext cx="672425" cy="652627"/>
            </a:xfrm>
            <a:prstGeom prst="rect">
              <a:avLst/>
            </a:prstGeom>
          </p:spPr>
        </p:pic>
      </p:grpSp>
      <p:grpSp>
        <p:nvGrpSpPr>
          <p:cNvPr id="11" name="Groupe 10"/>
          <p:cNvGrpSpPr/>
          <p:nvPr/>
        </p:nvGrpSpPr>
        <p:grpSpPr>
          <a:xfrm>
            <a:off x="6103912" y="5028479"/>
            <a:ext cx="3151168" cy="687565"/>
            <a:chOff x="6103912" y="5028479"/>
            <a:chExt cx="3151168" cy="687565"/>
          </a:xfrm>
        </p:grpSpPr>
        <p:sp>
          <p:nvSpPr>
            <p:cNvPr id="44" name="Text Box 2"/>
            <p:cNvSpPr txBox="1">
              <a:spLocks noChangeArrowheads="1"/>
            </p:cNvSpPr>
            <p:nvPr/>
          </p:nvSpPr>
          <p:spPr bwMode="auto">
            <a:xfrm>
              <a:off x="6103912" y="5189634"/>
              <a:ext cx="3151168" cy="5069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ts val="2000"/>
                </a:spcBef>
                <a:spcAft>
                  <a:spcPts val="1800"/>
                </a:spcAft>
                <a:buFontTx/>
                <a:buNone/>
                <a:defRPr/>
              </a:pP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	et   	   </a:t>
              </a:r>
              <a:r>
                <a:rPr lang="fr-FR" altLang="fr-FR" sz="1800" b="1" dirty="0" smtClean="0">
                  <a:solidFill>
                    <a:srgbClr val="7030A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-</a:t>
              </a:r>
              <a:r>
                <a:rPr lang="fr-FR" altLang="fr-FR" sz="1800" b="1" dirty="0" smtClean="0">
                  <a:solidFill>
                    <a:schemeClr val="accent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	</a:t>
              </a:r>
              <a:r>
                <a:rPr lang="fr-FR" altLang="fr-FR" sz="1800" dirty="0" smtClean="0">
                  <a:solidFill>
                    <a:srgbClr val="7030A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	</a:t>
              </a:r>
              <a:r>
                <a:rPr lang="fr-FR" altLang="fr-FR" sz="1800" dirty="0">
                  <a:solidFill>
                    <a:srgbClr val="7030A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 </a:t>
              </a:r>
              <a:r>
                <a:rPr lang="fr-FR" altLang="fr-FR" sz="1800" dirty="0" smtClean="0">
                  <a:solidFill>
                    <a:srgbClr val="7030A0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  <a:r>
                <a:rPr lang="fr-FR" altLang="fr-FR" sz="1800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= </a:t>
              </a:r>
              <a:r>
                <a:rPr lang="fr-FR" altLang="fr-FR" sz="1800" b="1" dirty="0" smtClean="0">
                  <a:solidFill>
                    <a:srgbClr val="FF0066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2</a:t>
              </a:r>
            </a:p>
          </p:txBody>
        </p:sp>
        <p:pic>
          <p:nvPicPr>
            <p:cNvPr id="42" name="Image 41"/>
            <p:cNvPicPr>
              <a:picLocks noChangeAspect="1"/>
            </p:cNvPicPr>
            <p:nvPr/>
          </p:nvPicPr>
          <p:blipFill rotWithShape="1"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11872" t="59101" r="79044" b="16376"/>
            <a:stretch/>
          </p:blipFill>
          <p:spPr>
            <a:xfrm>
              <a:off x="7560259" y="5063417"/>
              <a:ext cx="672425" cy="652627"/>
            </a:xfrm>
            <a:prstGeom prst="rect">
              <a:avLst/>
            </a:prstGeom>
          </p:spPr>
        </p:pic>
        <p:pic>
          <p:nvPicPr>
            <p:cNvPr id="51" name="Image 50"/>
            <p:cNvPicPr>
              <a:picLocks noChangeAspect="1"/>
            </p:cNvPicPr>
            <p:nvPr/>
          </p:nvPicPr>
          <p:blipFill rotWithShape="1"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35096" t="59445" r="55820" b="16032"/>
            <a:stretch/>
          </p:blipFill>
          <p:spPr>
            <a:xfrm>
              <a:off x="6585182" y="5028479"/>
              <a:ext cx="672425" cy="652627"/>
            </a:xfrm>
            <a:prstGeom prst="rect">
              <a:avLst/>
            </a:prstGeom>
          </p:spPr>
        </p:pic>
      </p:grpSp>
      <p:sp>
        <p:nvSpPr>
          <p:cNvPr id="52" name="Ellipse 51"/>
          <p:cNvSpPr/>
          <p:nvPr/>
        </p:nvSpPr>
        <p:spPr>
          <a:xfrm>
            <a:off x="1263591" y="3048029"/>
            <a:ext cx="768306" cy="733699"/>
          </a:xfrm>
          <a:prstGeom prst="ellipse">
            <a:avLst/>
          </a:prstGeom>
          <a:noFill/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ZoneTexte 1"/>
          <p:cNvSpPr txBox="1">
            <a:spLocks noChangeArrowheads="1"/>
          </p:cNvSpPr>
          <p:nvPr/>
        </p:nvSpPr>
        <p:spPr bwMode="auto">
          <a:xfrm>
            <a:off x="6006603" y="6596390"/>
            <a:ext cx="313739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CE2</a:t>
            </a:r>
          </a:p>
        </p:txBody>
      </p:sp>
      <p:sp>
        <p:nvSpPr>
          <p:cNvPr id="43" name="Ellipse 42"/>
          <p:cNvSpPr/>
          <p:nvPr/>
        </p:nvSpPr>
        <p:spPr>
          <a:xfrm>
            <a:off x="511319" y="2466655"/>
            <a:ext cx="768306" cy="868774"/>
          </a:xfrm>
          <a:prstGeom prst="ellipse">
            <a:avLst/>
          </a:prstGeom>
          <a:solidFill>
            <a:srgbClr val="DBEEF4">
              <a:alpha val="50196"/>
            </a:srgbClr>
          </a:solidFill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Ellipse 45"/>
          <p:cNvSpPr/>
          <p:nvPr/>
        </p:nvSpPr>
        <p:spPr>
          <a:xfrm>
            <a:off x="4029572" y="2383581"/>
            <a:ext cx="768306" cy="868774"/>
          </a:xfrm>
          <a:prstGeom prst="ellipse">
            <a:avLst/>
          </a:prstGeom>
          <a:solidFill>
            <a:srgbClr val="DBEEF4">
              <a:alpha val="50196"/>
            </a:srgbClr>
          </a:solidFill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Ellipse 46"/>
          <p:cNvSpPr/>
          <p:nvPr/>
        </p:nvSpPr>
        <p:spPr>
          <a:xfrm>
            <a:off x="1270609" y="3036480"/>
            <a:ext cx="768306" cy="745248"/>
          </a:xfrm>
          <a:prstGeom prst="ellipse">
            <a:avLst/>
          </a:prstGeom>
          <a:solidFill>
            <a:srgbClr val="DBEEF4">
              <a:alpha val="50196"/>
            </a:srgbClr>
          </a:solidFill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Ellipse 48"/>
          <p:cNvSpPr/>
          <p:nvPr/>
        </p:nvSpPr>
        <p:spPr>
          <a:xfrm>
            <a:off x="3306552" y="3052123"/>
            <a:ext cx="768306" cy="868774"/>
          </a:xfrm>
          <a:prstGeom prst="ellipse">
            <a:avLst/>
          </a:prstGeom>
          <a:solidFill>
            <a:srgbClr val="DBEEF4">
              <a:alpha val="50196"/>
            </a:srgbClr>
          </a:solidFill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947311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1" grpId="0" animBg="1"/>
      <p:bldP spid="28" grpId="0" animBg="1"/>
      <p:bldP spid="48" grpId="0"/>
      <p:bldP spid="52" grpId="0" animBg="1"/>
      <p:bldP spid="43" grpId="0" animBg="1"/>
      <p:bldP spid="46" grpId="0" animBg="1"/>
      <p:bldP spid="47" grpId="0" animBg="1"/>
      <p:bldP spid="4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-20638"/>
            <a:ext cx="9448800" cy="78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e 3"/>
          <p:cNvGrpSpPr/>
          <p:nvPr/>
        </p:nvGrpSpPr>
        <p:grpSpPr>
          <a:xfrm>
            <a:off x="194707" y="939185"/>
            <a:ext cx="8748236" cy="3430000"/>
            <a:chOff x="194707" y="939185"/>
            <a:chExt cx="8748236" cy="3430000"/>
          </a:xfrm>
        </p:grpSpPr>
        <p:pic>
          <p:nvPicPr>
            <p:cNvPr id="2" name="Image 1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94707" y="1224030"/>
              <a:ext cx="8748236" cy="3145155"/>
            </a:xfrm>
            <a:prstGeom prst="rect">
              <a:avLst/>
            </a:prstGeom>
          </p:spPr>
        </p:pic>
        <p:sp>
          <p:nvSpPr>
            <p:cNvPr id="3" name="Rectangle 2"/>
            <p:cNvSpPr/>
            <p:nvPr/>
          </p:nvSpPr>
          <p:spPr>
            <a:xfrm>
              <a:off x="3319463" y="939185"/>
              <a:ext cx="3388524" cy="7625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5128" name="ZoneTexte 6"/>
          <p:cNvSpPr txBox="1">
            <a:spLocks noChangeArrowheads="1"/>
          </p:cNvSpPr>
          <p:nvPr/>
        </p:nvSpPr>
        <p:spPr bwMode="auto">
          <a:xfrm>
            <a:off x="95250" y="712788"/>
            <a:ext cx="2882900" cy="442912"/>
          </a:xfrm>
          <a:prstGeom prst="round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r-FR" altLang="fr-FR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LE COMPTE EST BON</a:t>
            </a:r>
          </a:p>
        </p:txBody>
      </p:sp>
      <p:pic>
        <p:nvPicPr>
          <p:cNvPr id="11273" name="Image 1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3175"/>
            <a:ext cx="1927225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Image 1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00880" y="119175"/>
            <a:ext cx="839160" cy="1198800"/>
          </a:xfrm>
          <a:prstGeom prst="rect">
            <a:avLst/>
          </a:prstGeom>
        </p:spPr>
      </p:pic>
      <p:sp>
        <p:nvSpPr>
          <p:cNvPr id="10" name="ZoneTexte 1"/>
          <p:cNvSpPr txBox="1">
            <a:spLocks noChangeArrowheads="1"/>
          </p:cNvSpPr>
          <p:nvPr/>
        </p:nvSpPr>
        <p:spPr bwMode="auto">
          <a:xfrm>
            <a:off x="6006603" y="6596390"/>
            <a:ext cx="313739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© BORDAS/SEJER, 2022 – Calcul mental CE2</a:t>
            </a:r>
          </a:p>
        </p:txBody>
      </p:sp>
      <p:grpSp>
        <p:nvGrpSpPr>
          <p:cNvPr id="11" name="Groupe 10"/>
          <p:cNvGrpSpPr/>
          <p:nvPr/>
        </p:nvGrpSpPr>
        <p:grpSpPr>
          <a:xfrm>
            <a:off x="172147" y="4147026"/>
            <a:ext cx="4850613" cy="2574666"/>
            <a:chOff x="172147" y="4301414"/>
            <a:chExt cx="4850613" cy="2574666"/>
          </a:xfrm>
        </p:grpSpPr>
        <p:grpSp>
          <p:nvGrpSpPr>
            <p:cNvPr id="12" name="Groupe 11"/>
            <p:cNvGrpSpPr/>
            <p:nvPr/>
          </p:nvGrpSpPr>
          <p:grpSpPr>
            <a:xfrm>
              <a:off x="2172797" y="4857318"/>
              <a:ext cx="2849963" cy="735425"/>
              <a:chOff x="2407747" y="4846479"/>
              <a:chExt cx="2849963" cy="735425"/>
            </a:xfrm>
          </p:grpSpPr>
          <p:sp>
            <p:nvSpPr>
              <p:cNvPr id="14" name="Rectangle 13"/>
              <p:cNvSpPr/>
              <p:nvPr/>
            </p:nvSpPr>
            <p:spPr bwMode="auto">
              <a:xfrm>
                <a:off x="2407747" y="4846479"/>
                <a:ext cx="2849963" cy="735425"/>
              </a:xfrm>
              <a:prstGeom prst="wedgeRectCallout">
                <a:avLst>
                  <a:gd name="adj1" fmla="val -71874"/>
                  <a:gd name="adj2" fmla="val -38634"/>
                </a:avLst>
              </a:prstGeom>
              <a:solidFill>
                <a:schemeClr val="bg1"/>
              </a:solidFill>
              <a:ln w="19050">
                <a:solidFill>
                  <a:schemeClr val="accent5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fr-FR"/>
              </a:p>
            </p:txBody>
          </p:sp>
          <p:sp>
            <p:nvSpPr>
              <p:cNvPr id="15" name="Rectangle 1"/>
              <p:cNvSpPr>
                <a:spLocks noChangeArrowheads="1"/>
              </p:cNvSpPr>
              <p:nvPr/>
            </p:nvSpPr>
            <p:spPr bwMode="auto">
              <a:xfrm>
                <a:off x="2413118" y="4891025"/>
                <a:ext cx="2844592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fr-FR" altLang="fr-FR" sz="1800" dirty="0" smtClean="0">
                    <a:solidFill>
                      <a:schemeClr val="accent5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Qui a trouvé</a:t>
                </a: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  <a:defRPr/>
                </a:pPr>
                <a:r>
                  <a:rPr lang="fr-FR" altLang="fr-FR" sz="1800" dirty="0" smtClean="0">
                    <a:solidFill>
                      <a:schemeClr val="accent5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une autre solution ?</a:t>
                </a:r>
              </a:p>
            </p:txBody>
          </p:sp>
        </p:grpSp>
        <p:pic>
          <p:nvPicPr>
            <p:cNvPr id="13" name="Image 12"/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72147" y="4301414"/>
              <a:ext cx="1265365" cy="257466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8590387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3240</TotalTime>
  <Words>316</Words>
  <Application>Microsoft Office PowerPoint</Application>
  <PresentationFormat>Affichage à l'écran (4:3)</PresentationFormat>
  <Paragraphs>59</Paragraphs>
  <Slides>9</Slides>
  <Notes>9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7" baseType="lpstr">
      <vt:lpstr>ＭＳ Ｐゴシック</vt:lpstr>
      <vt:lpstr>Arial</vt:lpstr>
      <vt:lpstr>Calibri</vt:lpstr>
      <vt:lpstr>Century Gothic</vt:lpstr>
      <vt:lpstr>Comic Sans MS</vt:lpstr>
      <vt:lpstr>Times New Roman</vt:lpstr>
      <vt:lpstr>Verdana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Utilisateur de la version d'évaluation de Office 2004</dc:creator>
  <cp:lastModifiedBy>Renon.Flore</cp:lastModifiedBy>
  <cp:revision>153</cp:revision>
  <dcterms:created xsi:type="dcterms:W3CDTF">2020-12-29T09:51:19Z</dcterms:created>
  <dcterms:modified xsi:type="dcterms:W3CDTF">2022-03-24T10:56:26Z</dcterms:modified>
</cp:coreProperties>
</file>