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305" r:id="rId2"/>
    <p:sldId id="316" r:id="rId3"/>
    <p:sldId id="317" r:id="rId4"/>
    <p:sldId id="318" r:id="rId5"/>
    <p:sldId id="320" r:id="rId6"/>
    <p:sldId id="323" r:id="rId7"/>
    <p:sldId id="322" r:id="rId8"/>
    <p:sldId id="319" r:id="rId9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on.Flore" initials="" lastIdx="2" clrIdx="0"/>
  <p:cmAuthor id="2" name="Renon.Flore" initials="R" lastIdx="1" clrIdx="1">
    <p:extLst>
      <p:ext uri="{19B8F6BF-5375-455C-9EA6-DF929625EA0E}">
        <p15:presenceInfo xmlns:p15="http://schemas.microsoft.com/office/powerpoint/2012/main" userId="S-1-5-21-737544064-3160098397-222450227-228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E4BD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361" autoAdjust="0"/>
  </p:normalViewPr>
  <p:slideViewPr>
    <p:cSldViewPr snapToGrid="0" snapToObjects="1">
      <p:cViewPr varScale="1">
        <p:scale>
          <a:sx n="61" d="100"/>
          <a:sy n="61" d="100"/>
        </p:scale>
        <p:origin x="1434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2CAC3-3DCF-4B62-A4E6-5B231DFD349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929FF-C0F9-45CE-9331-D29EAF4EE8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ＭＳ Ｐゴシック" pitchFamily="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4AF3D7E-12F8-47D3-8A89-E9CD8025FA74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 smtClean="0"/>
          </a:p>
        </p:txBody>
      </p:sp>
      <p:sp>
        <p:nvSpPr>
          <p:cNvPr id="4099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43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8D401D6-FA9B-4C1F-B7E0-701F261F91E3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</a:t>
            </a:fld>
            <a:endParaRPr lang="fr-FR" altLang="fr-FR" smtClean="0"/>
          </a:p>
        </p:txBody>
      </p:sp>
      <p:sp>
        <p:nvSpPr>
          <p:cNvPr id="14340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E5730163-2709-4EBE-A086-318926D7D036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</a:t>
            </a:fld>
            <a:endParaRPr lang="fr-FR" altLang="fr-FR" smtClean="0"/>
          </a:p>
        </p:txBody>
      </p:sp>
      <p:sp>
        <p:nvSpPr>
          <p:cNvPr id="16388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2F15E0DB-4207-4FB4-9DFC-0AA909CC40C8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4</a:t>
            </a:fld>
            <a:endParaRPr lang="fr-FR" altLang="fr-FR" smtClean="0"/>
          </a:p>
        </p:txBody>
      </p:sp>
      <p:sp>
        <p:nvSpPr>
          <p:cNvPr id="1843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5F51B39-F3F8-45E5-B5C8-BAC9D8E87655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5</a:t>
            </a:fld>
            <a:endParaRPr lang="fr-FR" altLang="fr-FR" smtClean="0"/>
          </a:p>
        </p:txBody>
      </p:sp>
      <p:sp>
        <p:nvSpPr>
          <p:cNvPr id="2048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34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5F51B39-F3F8-45E5-B5C8-BAC9D8E87655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6</a:t>
            </a:fld>
            <a:endParaRPr lang="fr-FR" altLang="fr-FR" smtClean="0"/>
          </a:p>
        </p:txBody>
      </p:sp>
      <p:sp>
        <p:nvSpPr>
          <p:cNvPr id="2048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4436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5F51B39-F3F8-45E5-B5C8-BAC9D8E87655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7</a:t>
            </a:fld>
            <a:endParaRPr lang="fr-FR" altLang="fr-FR" smtClean="0"/>
          </a:p>
        </p:txBody>
      </p:sp>
      <p:sp>
        <p:nvSpPr>
          <p:cNvPr id="2048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3291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5F51B39-F3F8-45E5-B5C8-BAC9D8E87655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8</a:t>
            </a:fld>
            <a:endParaRPr lang="fr-FR" altLang="fr-FR" smtClean="0"/>
          </a:p>
        </p:txBody>
      </p:sp>
      <p:sp>
        <p:nvSpPr>
          <p:cNvPr id="2048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95150-38AB-4C87-B934-63A73C83D76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37315-6B2B-480C-82E4-329FDBD5A75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364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5C886-2811-421F-B8FA-B7684D47331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6DE61-2703-4D1B-B2B3-E044EC17EA5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3528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C179B-6905-4B93-97D5-1C936D52AB6E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BF681-667D-4D04-AEA9-F5D3C835A4B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879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B3A9C-BE46-4225-A8F8-49C2B42B9A04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3F1A1-339B-4C0A-BC1E-CFC0B6B5CD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770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4DC00-64C8-4EB0-8757-95F6FFA452BD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A8CE-93E4-4522-B09B-47649A22609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359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532F3-8BB0-4F36-836F-0EB827F7635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7A423-EEA0-4F9E-B30B-640D55FF6DB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943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F74CC-F6A0-4794-84BC-AB55DC2C4C91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4ACE5-617C-4E54-BAA2-7B3C613558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14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7A053-FECB-4DCC-95B3-26BCA79902C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B759-8700-4886-975B-BB309EFAFEC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588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97E03-B253-4D39-8348-28C83DE9B26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F9741-5051-44B1-8F39-65A23B3EB8F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7261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CA772-E2B8-491C-B15E-186CDCECC027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61A08-BE00-4EDD-8668-4644E2C92DF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340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F503-49FE-42E7-B1C2-BEC8259805DE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0C58A-2291-4DC9-8D81-197BE99DDB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2610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9B9F78A-1DF6-4DEE-9BE0-FFDFDE7C8696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6E3A33D-E184-48D8-A8E5-6C877C7E134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4" charset="-128"/>
          <a:cs typeface="ＭＳ Ｐゴシック" pitchFamily="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4" charset="-128"/>
          <a:cs typeface="ＭＳ Ｐゴシック" pitchFamily="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3175" y="2280920"/>
            <a:ext cx="9140825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2945" tIns="137480" rIns="82945" bIns="41473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Les règles</a:t>
            </a:r>
          </a:p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des jeux de calcul mental</a:t>
            </a:r>
            <a:endParaRPr lang="fr-FR" altLang="fr-FR" sz="2800" dirty="0" smtClean="0">
              <a:latin typeface="Calibri" panose="020F0502020204030204" pitchFamily="34" charset="0"/>
            </a:endParaRPr>
          </a:p>
        </p:txBody>
      </p:sp>
      <p:sp>
        <p:nvSpPr>
          <p:cNvPr id="3075" name="ZoneTexte 1"/>
          <p:cNvSpPr txBox="1">
            <a:spLocks noChangeArrowheads="1"/>
          </p:cNvSpPr>
          <p:nvPr/>
        </p:nvSpPr>
        <p:spPr bwMode="auto">
          <a:xfrm>
            <a:off x="6003428" y="6601116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  <p:pic>
        <p:nvPicPr>
          <p:cNvPr id="3077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519113"/>
            <a:ext cx="3281363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828057" y="4238229"/>
            <a:ext cx="3481535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6295" y="157384"/>
            <a:ext cx="1521818" cy="2160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06295" y="157384"/>
            <a:ext cx="1512000" cy="2160000"/>
          </a:xfrm>
          <a:prstGeom prst="rect">
            <a:avLst/>
          </a:prstGeom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0101" y="1333401"/>
            <a:ext cx="8397447" cy="3312000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pic>
        <p:nvPicPr>
          <p:cNvPr id="13318" name="Imag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127000"/>
            <a:ext cx="836613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grpSp>
        <p:nvGrpSpPr>
          <p:cNvPr id="12" name="Groupe 11"/>
          <p:cNvGrpSpPr/>
          <p:nvPr/>
        </p:nvGrpSpPr>
        <p:grpSpPr>
          <a:xfrm>
            <a:off x="4106193" y="4336416"/>
            <a:ext cx="4667181" cy="2574666"/>
            <a:chOff x="4106193" y="4336416"/>
            <a:chExt cx="4667181" cy="2574666"/>
          </a:xfrm>
        </p:grpSpPr>
        <p:grpSp>
          <p:nvGrpSpPr>
            <p:cNvPr id="6" name="Groupe 5"/>
            <p:cNvGrpSpPr/>
            <p:nvPr/>
          </p:nvGrpSpPr>
          <p:grpSpPr>
            <a:xfrm>
              <a:off x="5386240" y="4801483"/>
              <a:ext cx="3387134" cy="1258463"/>
              <a:chOff x="5599692" y="4997884"/>
              <a:chExt cx="3387134" cy="1526405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5599692" y="4997884"/>
                <a:ext cx="3387133" cy="1526405"/>
              </a:xfrm>
              <a:prstGeom prst="wedgeRectCallout">
                <a:avLst>
                  <a:gd name="adj1" fmla="val -56112"/>
                  <a:gd name="adj2" fmla="val -32795"/>
                </a:avLst>
              </a:prstGeom>
              <a:noFill/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sp>
            <p:nvSpPr>
              <p:cNvPr id="14" name="Text Box 2"/>
              <p:cNvSpPr txBox="1">
                <a:spLocks noChangeArrowheads="1"/>
              </p:cNvSpPr>
              <p:nvPr/>
            </p:nvSpPr>
            <p:spPr bwMode="auto">
              <a:xfrm>
                <a:off x="5674160" y="5078544"/>
                <a:ext cx="3312666" cy="14457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ts val="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… et qui font</a:t>
                </a:r>
                <a:r>
                  <a:rPr lang="fr-FR" altLang="fr-FR" sz="1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20 </a:t>
                </a:r>
              </a:p>
              <a:p>
                <a:pPr eaLnBrk="1" hangingPunct="1">
                  <a:spcBef>
                    <a:spcPts val="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quand tu les </a:t>
                </a:r>
                <a:r>
                  <a:rPr lang="fr-FR" altLang="fr-FR" sz="1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additionnes</a:t>
                </a: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, quand tu les </a:t>
                </a:r>
                <a:r>
                  <a:rPr lang="fr-FR" altLang="fr-FR" sz="1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soustrais</a:t>
                </a: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ou quand tu les </a:t>
                </a:r>
                <a:r>
                  <a:rPr lang="fr-FR" altLang="fr-FR" sz="1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multiplies</a:t>
                </a: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.</a:t>
                </a:r>
              </a:p>
              <a:p>
                <a:pPr eaLnBrk="1" hangingPunct="1">
                  <a:spcBef>
                    <a:spcPts val="0"/>
                  </a:spcBef>
                  <a:buFontTx/>
                  <a:buNone/>
                  <a:defRPr/>
                </a:pPr>
                <a:r>
                  <a:rPr lang="fr-FR" altLang="fr-FR" sz="800" dirty="0" smtClean="0">
                    <a:solidFill>
                      <a:srgbClr val="FF0066"/>
                    </a:solidFill>
                    <a:latin typeface="Comic Sans MS" panose="030F0702030302020204" pitchFamily="66" charset="0"/>
                  </a:rPr>
                  <a:t/>
                </a:r>
                <a:br>
                  <a:rPr lang="fr-FR" altLang="fr-FR" sz="800" dirty="0" smtClean="0">
                    <a:solidFill>
                      <a:srgbClr val="FF0066"/>
                    </a:solidFill>
                    <a:latin typeface="Comic Sans MS" panose="030F0702030302020204" pitchFamily="66" charset="0"/>
                  </a:rPr>
                </a:br>
                <a:endParaRPr lang="fr-FR" altLang="fr-FR" sz="2800" dirty="0" smtClean="0">
                  <a:solidFill>
                    <a:srgbClr val="FF0066"/>
                  </a:solidFill>
                  <a:latin typeface="Comic Sans MS" panose="030F0702030302020204" pitchFamily="66" charset="0"/>
                </a:endParaRPr>
              </a:p>
            </p:txBody>
          </p:sp>
        </p:grpSp>
        <p:pic>
          <p:nvPicPr>
            <p:cNvPr id="8" name="Image 7"/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106193" y="4336416"/>
              <a:ext cx="1265365" cy="2574666"/>
            </a:xfrm>
            <a:prstGeom prst="rect">
              <a:avLst/>
            </a:prstGeom>
          </p:spPr>
        </p:pic>
      </p:grpSp>
      <p:grpSp>
        <p:nvGrpSpPr>
          <p:cNvPr id="11" name="Groupe 10"/>
          <p:cNvGrpSpPr/>
          <p:nvPr/>
        </p:nvGrpSpPr>
        <p:grpSpPr>
          <a:xfrm>
            <a:off x="-42983" y="4185601"/>
            <a:ext cx="4074708" cy="2458022"/>
            <a:chOff x="-42983" y="4185601"/>
            <a:chExt cx="4074708" cy="2458022"/>
          </a:xfrm>
        </p:grpSpPr>
        <p:grpSp>
          <p:nvGrpSpPr>
            <p:cNvPr id="5" name="Groupe 4"/>
            <p:cNvGrpSpPr/>
            <p:nvPr/>
          </p:nvGrpSpPr>
          <p:grpSpPr>
            <a:xfrm>
              <a:off x="1467913" y="5159787"/>
              <a:ext cx="2563812" cy="1249365"/>
              <a:chOff x="1467913" y="5159787"/>
              <a:chExt cx="2563812" cy="1249365"/>
            </a:xfrm>
          </p:grpSpPr>
          <p:sp>
            <p:nvSpPr>
              <p:cNvPr id="5142" name="Text Box 2"/>
              <p:cNvSpPr txBox="1">
                <a:spLocks noChangeArrowheads="1"/>
              </p:cNvSpPr>
              <p:nvPr/>
            </p:nvSpPr>
            <p:spPr bwMode="auto">
              <a:xfrm>
                <a:off x="1467913" y="5169937"/>
                <a:ext cx="2563812" cy="11579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ts val="200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Repère </a:t>
                </a:r>
                <a:r>
                  <a:rPr lang="fr-FR" altLang="fr-FR" sz="1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deux ou trois nombres qui sont à côté </a:t>
                </a: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dans la grille…</a:t>
                </a:r>
              </a:p>
              <a:p>
                <a:pPr algn="ctr" eaLnBrk="1" hangingPunct="1">
                  <a:spcBef>
                    <a:spcPts val="2000"/>
                  </a:spcBef>
                  <a:buFontTx/>
                  <a:buNone/>
                  <a:defRPr/>
                </a:pPr>
                <a:r>
                  <a:rPr lang="fr-FR" altLang="fr-FR" sz="800" dirty="0" smtClean="0">
                    <a:solidFill>
                      <a:srgbClr val="FF0066"/>
                    </a:solidFill>
                    <a:latin typeface="Comic Sans MS" panose="030F0702030302020204" pitchFamily="66" charset="0"/>
                  </a:rPr>
                  <a:t/>
                </a:r>
                <a:br>
                  <a:rPr lang="fr-FR" altLang="fr-FR" sz="800" dirty="0" smtClean="0">
                    <a:solidFill>
                      <a:srgbClr val="FF0066"/>
                    </a:solidFill>
                    <a:latin typeface="Comic Sans MS" panose="030F0702030302020204" pitchFamily="66" charset="0"/>
                  </a:rPr>
                </a:br>
                <a:endParaRPr lang="fr-FR" altLang="fr-FR" sz="2800" dirty="0" smtClean="0">
                  <a:solidFill>
                    <a:srgbClr val="FF0066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6" name="Rectangle à coins arrondis 25"/>
              <p:cNvSpPr/>
              <p:nvPr/>
            </p:nvSpPr>
            <p:spPr bwMode="auto">
              <a:xfrm>
                <a:off x="1467913" y="5159787"/>
                <a:ext cx="2539999" cy="1249365"/>
              </a:xfrm>
              <a:prstGeom prst="wedgeRectCallout">
                <a:avLst>
                  <a:gd name="adj1" fmla="val -37416"/>
                  <a:gd name="adj2" fmla="val -67902"/>
                </a:avLst>
              </a:prstGeom>
              <a:noFill/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/>
              </a:p>
            </p:txBody>
          </p:sp>
        </p:grpSp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flipH="1">
              <a:off x="-42983" y="4185601"/>
              <a:ext cx="1660589" cy="2458022"/>
            </a:xfrm>
            <a:prstGeom prst="rect">
              <a:avLst/>
            </a:prstGeom>
          </p:spPr>
        </p:pic>
      </p:grpSp>
      <p:sp>
        <p:nvSpPr>
          <p:cNvPr id="20" name="ZoneTexte 1"/>
          <p:cNvSpPr txBox="1">
            <a:spLocks noChangeArrowheads="1"/>
          </p:cNvSpPr>
          <p:nvPr/>
        </p:nvSpPr>
        <p:spPr bwMode="auto">
          <a:xfrm>
            <a:off x="6003428" y="6601116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0101" y="1333401"/>
            <a:ext cx="8397447" cy="3312000"/>
          </a:xfrm>
          <a:prstGeom prst="rect">
            <a:avLst/>
          </a:prstGeom>
        </p:spPr>
      </p:pic>
      <p:pic>
        <p:nvPicPr>
          <p:cNvPr id="15370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grpSp>
        <p:nvGrpSpPr>
          <p:cNvPr id="5" name="Groupe 4"/>
          <p:cNvGrpSpPr/>
          <p:nvPr/>
        </p:nvGrpSpPr>
        <p:grpSpPr>
          <a:xfrm>
            <a:off x="4917008" y="4139373"/>
            <a:ext cx="4119055" cy="2450410"/>
            <a:chOff x="4917008" y="4139373"/>
            <a:chExt cx="4119055" cy="2450410"/>
          </a:xfrm>
        </p:grpSpPr>
        <p:grpSp>
          <p:nvGrpSpPr>
            <p:cNvPr id="3" name="Groupe 2"/>
            <p:cNvGrpSpPr/>
            <p:nvPr/>
          </p:nvGrpSpPr>
          <p:grpSpPr>
            <a:xfrm>
              <a:off x="4917008" y="5420572"/>
              <a:ext cx="4119055" cy="1169211"/>
              <a:chOff x="4917008" y="5420572"/>
              <a:chExt cx="4119055" cy="1169211"/>
            </a:xfrm>
          </p:grpSpPr>
          <p:sp>
            <p:nvSpPr>
              <p:cNvPr id="14" name="Text Box 2"/>
              <p:cNvSpPr txBox="1">
                <a:spLocks noChangeArrowheads="1"/>
              </p:cNvSpPr>
              <p:nvPr/>
            </p:nvSpPr>
            <p:spPr bwMode="auto">
              <a:xfrm>
                <a:off x="4917008" y="5539598"/>
                <a:ext cx="4119055" cy="1050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ts val="200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Tu peux utiliser ces</a:t>
                </a:r>
                <a:r>
                  <a:rPr lang="fr-FR" altLang="fr-FR" sz="1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nombres dans l’ordre que tu veux</a:t>
                </a: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</a:t>
                </a:r>
                <a:r>
                  <a:rPr lang="fr-FR" altLang="fr-FR" sz="1800" dirty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!</a:t>
                </a:r>
                <a:endPara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algn="ctr" eaLnBrk="1" hangingPunct="1">
                  <a:spcBef>
                    <a:spcPts val="2000"/>
                  </a:spcBef>
                  <a:buFontTx/>
                  <a:buNone/>
                  <a:defRPr/>
                </a:pPr>
                <a:r>
                  <a:rPr lang="fr-FR" altLang="fr-FR" sz="800" dirty="0" smtClean="0">
                    <a:solidFill>
                      <a:srgbClr val="FF0066"/>
                    </a:solidFill>
                    <a:latin typeface="Comic Sans MS" panose="030F0702030302020204" pitchFamily="66" charset="0"/>
                  </a:rPr>
                  <a:t/>
                </a:r>
                <a:br>
                  <a:rPr lang="fr-FR" altLang="fr-FR" sz="800" dirty="0" smtClean="0">
                    <a:solidFill>
                      <a:srgbClr val="FF0066"/>
                    </a:solidFill>
                    <a:latin typeface="Comic Sans MS" panose="030F0702030302020204" pitchFamily="66" charset="0"/>
                  </a:rPr>
                </a:br>
                <a:endParaRPr lang="fr-FR" altLang="fr-FR" sz="2800" dirty="0" smtClean="0">
                  <a:solidFill>
                    <a:srgbClr val="FF0066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 bwMode="auto">
              <a:xfrm>
                <a:off x="4917009" y="5420572"/>
                <a:ext cx="3993630" cy="874965"/>
              </a:xfrm>
              <a:prstGeom prst="wedgeRectCallout">
                <a:avLst>
                  <a:gd name="adj1" fmla="val 3837"/>
                  <a:gd name="adj2" fmla="val -66805"/>
                </a:avLst>
              </a:prstGeom>
              <a:noFill/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</p:grpSp>
        <p:pic>
          <p:nvPicPr>
            <p:cNvPr id="22" name="Image 21"/>
            <p:cNvPicPr>
              <a:picLocks noChangeAspect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b="48659"/>
            <a:stretch/>
          </p:blipFill>
          <p:spPr>
            <a:xfrm>
              <a:off x="4990098" y="4139373"/>
              <a:ext cx="1660589" cy="1261967"/>
            </a:xfrm>
            <a:prstGeom prst="rect">
              <a:avLst/>
            </a:prstGeom>
          </p:spPr>
        </p:pic>
      </p:grpSp>
      <p:grpSp>
        <p:nvGrpSpPr>
          <p:cNvPr id="4" name="Groupe 3"/>
          <p:cNvGrpSpPr/>
          <p:nvPr/>
        </p:nvGrpSpPr>
        <p:grpSpPr>
          <a:xfrm>
            <a:off x="504825" y="4100181"/>
            <a:ext cx="3802063" cy="2545094"/>
            <a:chOff x="504825" y="4100181"/>
            <a:chExt cx="3802063" cy="2545094"/>
          </a:xfrm>
        </p:grpSpPr>
        <p:grpSp>
          <p:nvGrpSpPr>
            <p:cNvPr id="15369" name="Groupe 2"/>
            <p:cNvGrpSpPr>
              <a:grpSpLocks/>
            </p:cNvGrpSpPr>
            <p:nvPr/>
          </p:nvGrpSpPr>
          <p:grpSpPr bwMode="auto">
            <a:xfrm>
              <a:off x="504825" y="5524500"/>
              <a:ext cx="3802063" cy="1120775"/>
              <a:chOff x="1897341" y="4756150"/>
              <a:chExt cx="2071409" cy="1485900"/>
            </a:xfrm>
          </p:grpSpPr>
          <p:sp>
            <p:nvSpPr>
              <p:cNvPr id="26" name="Rectangle à coins arrondis 25"/>
              <p:cNvSpPr/>
              <p:nvPr/>
            </p:nvSpPr>
            <p:spPr bwMode="auto">
              <a:xfrm>
                <a:off x="1909449" y="4756150"/>
                <a:ext cx="2059301" cy="1485900"/>
              </a:xfrm>
              <a:prstGeom prst="wedgeRectCallout">
                <a:avLst>
                  <a:gd name="adj1" fmla="val -4535"/>
                  <a:gd name="adj2" fmla="val -62135"/>
                </a:avLst>
              </a:prstGeom>
              <a:solidFill>
                <a:schemeClr val="bg1"/>
              </a:solidFill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/>
              </a:p>
            </p:txBody>
          </p:sp>
          <p:sp>
            <p:nvSpPr>
              <p:cNvPr id="5142" name="Text Box 2"/>
              <p:cNvSpPr txBox="1">
                <a:spLocks noChangeArrowheads="1"/>
              </p:cNvSpPr>
              <p:nvPr/>
            </p:nvSpPr>
            <p:spPr bwMode="auto">
              <a:xfrm>
                <a:off x="1897341" y="4846652"/>
                <a:ext cx="2071409" cy="12375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ts val="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Tu peux faire </a:t>
                </a:r>
                <a:r>
                  <a:rPr lang="fr-FR" altLang="fr-FR" sz="1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toutes les opérations que tu veux</a:t>
                </a: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!</a:t>
                </a:r>
              </a:p>
              <a:p>
                <a:pPr algn="ctr" eaLnBrk="1" hangingPunct="1">
                  <a:spcBef>
                    <a:spcPts val="0"/>
                  </a:spcBef>
                  <a:buNone/>
                  <a:defRPr/>
                </a:pPr>
                <a:r>
                  <a:rPr lang="fr-FR" altLang="fr-FR" sz="2800" b="1" dirty="0" smtClean="0">
                    <a:solidFill>
                      <a:schemeClr val="accent6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+</a:t>
                </a:r>
                <a:r>
                  <a:rPr lang="fr-FR" altLang="fr-FR" sz="2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 </a:t>
                </a:r>
                <a:r>
                  <a:rPr lang="fr-FR" altLang="fr-FR" sz="2800" b="1" dirty="0" smtClean="0">
                    <a:solidFill>
                      <a:srgbClr val="7030A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-</a:t>
                </a:r>
                <a:r>
                  <a:rPr lang="fr-FR" altLang="fr-FR" sz="2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 </a:t>
                </a:r>
                <a:r>
                  <a:rPr lang="fr-FR" altLang="fr-FR" sz="2800" b="1" dirty="0" smtClean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x</a:t>
                </a:r>
                <a:endParaRPr lang="fr-FR" altLang="fr-FR" sz="2800" b="1" dirty="0" smtClean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algn="ctr" eaLnBrk="1" hangingPunct="1">
                  <a:spcBef>
                    <a:spcPts val="0"/>
                  </a:spcBef>
                  <a:buFontTx/>
                  <a:buNone/>
                  <a:defRPr/>
                </a:pPr>
                <a:endPara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algn="ctr" eaLnBrk="1" hangingPunct="1">
                  <a:spcBef>
                    <a:spcPts val="2000"/>
                  </a:spcBef>
                  <a:buFontTx/>
                  <a:buNone/>
                  <a:defRPr/>
                </a:pPr>
                <a:r>
                  <a:rPr lang="fr-FR" altLang="fr-FR" sz="800" dirty="0" smtClean="0">
                    <a:solidFill>
                      <a:srgbClr val="FF0066"/>
                    </a:solidFill>
                    <a:latin typeface="Comic Sans MS" panose="030F0702030302020204" pitchFamily="66" charset="0"/>
                  </a:rPr>
                  <a:t/>
                </a:r>
                <a:br>
                  <a:rPr lang="fr-FR" altLang="fr-FR" sz="800" dirty="0" smtClean="0">
                    <a:solidFill>
                      <a:srgbClr val="FF0066"/>
                    </a:solidFill>
                    <a:latin typeface="Comic Sans MS" panose="030F0702030302020204" pitchFamily="66" charset="0"/>
                  </a:rPr>
                </a:br>
                <a:endParaRPr lang="fr-FR" altLang="fr-FR" sz="2800" dirty="0" smtClean="0">
                  <a:solidFill>
                    <a:srgbClr val="FF0066"/>
                  </a:solidFill>
                  <a:latin typeface="Comic Sans MS" panose="030F0702030302020204" pitchFamily="66" charset="0"/>
                </a:endParaRPr>
              </a:p>
            </p:txBody>
          </p:sp>
        </p:grpSp>
        <p:pic>
          <p:nvPicPr>
            <p:cNvPr id="23" name="Image 22"/>
            <p:cNvPicPr>
              <a:picLocks noChangeAspect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b="44921"/>
            <a:stretch/>
          </p:blipFill>
          <p:spPr>
            <a:xfrm>
              <a:off x="2713900" y="4100181"/>
              <a:ext cx="1265365" cy="1418118"/>
            </a:xfrm>
            <a:prstGeom prst="rect">
              <a:avLst/>
            </a:prstGeom>
          </p:spPr>
        </p:pic>
      </p:grpSp>
      <p:sp>
        <p:nvSpPr>
          <p:cNvPr id="18" name="ZoneTexte 1"/>
          <p:cNvSpPr txBox="1">
            <a:spLocks noChangeArrowheads="1"/>
          </p:cNvSpPr>
          <p:nvPr/>
        </p:nvSpPr>
        <p:spPr bwMode="auto">
          <a:xfrm>
            <a:off x="6003428" y="6601116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0101" y="2481703"/>
            <a:ext cx="8397447" cy="3312000"/>
          </a:xfrm>
          <a:prstGeom prst="rect">
            <a:avLst/>
          </a:prstGeom>
        </p:spPr>
      </p:pic>
      <p:pic>
        <p:nvPicPr>
          <p:cNvPr id="17418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6" name="Groupe 12"/>
          <p:cNvGrpSpPr>
            <a:grpSpLocks/>
          </p:cNvGrpSpPr>
          <p:nvPr/>
        </p:nvGrpSpPr>
        <p:grpSpPr bwMode="auto">
          <a:xfrm>
            <a:off x="3249613" y="1323975"/>
            <a:ext cx="2638425" cy="839788"/>
            <a:chOff x="1808938" y="4321382"/>
            <a:chExt cx="2637128" cy="1012774"/>
          </a:xfrm>
        </p:grpSpPr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1808938" y="4369245"/>
              <a:ext cx="2637128" cy="828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maintenant, entraîne-toi !</a:t>
              </a:r>
              <a:endParaRPr lang="fr-FR" altLang="fr-FR" sz="2800" dirty="0" smtClean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Rectangle à coins arrondis 25"/>
            <p:cNvSpPr/>
            <p:nvPr/>
          </p:nvSpPr>
          <p:spPr bwMode="auto">
            <a:xfrm>
              <a:off x="1875580" y="4321382"/>
              <a:ext cx="2464175" cy="1012774"/>
            </a:xfrm>
            <a:prstGeom prst="wedgeRectCallout">
              <a:avLst>
                <a:gd name="adj1" fmla="val 66212"/>
                <a:gd name="adj2" fmla="val -43837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</p:grpSp>
      <p:sp>
        <p:nvSpPr>
          <p:cNvPr id="23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grpSp>
        <p:nvGrpSpPr>
          <p:cNvPr id="4" name="Groupe 3"/>
          <p:cNvGrpSpPr/>
          <p:nvPr/>
        </p:nvGrpSpPr>
        <p:grpSpPr>
          <a:xfrm>
            <a:off x="172147" y="4301414"/>
            <a:ext cx="5195769" cy="2574666"/>
            <a:chOff x="172147" y="4301414"/>
            <a:chExt cx="5195769" cy="2574666"/>
          </a:xfrm>
        </p:grpSpPr>
        <p:grpSp>
          <p:nvGrpSpPr>
            <p:cNvPr id="3" name="Groupe 2"/>
            <p:cNvGrpSpPr/>
            <p:nvPr/>
          </p:nvGrpSpPr>
          <p:grpSpPr>
            <a:xfrm>
              <a:off x="1952625" y="4349129"/>
              <a:ext cx="3415291" cy="1101419"/>
              <a:chOff x="2187575" y="4338290"/>
              <a:chExt cx="3415291" cy="1101419"/>
            </a:xfrm>
          </p:grpSpPr>
          <p:sp>
            <p:nvSpPr>
              <p:cNvPr id="19" name="Rectangle 18"/>
              <p:cNvSpPr/>
              <p:nvPr/>
            </p:nvSpPr>
            <p:spPr bwMode="auto">
              <a:xfrm>
                <a:off x="2187575" y="4338290"/>
                <a:ext cx="3409920" cy="1101419"/>
              </a:xfrm>
              <a:prstGeom prst="wedgeRectCallout">
                <a:avLst>
                  <a:gd name="adj1" fmla="val -69084"/>
                  <a:gd name="adj2" fmla="val -14848"/>
                </a:avLst>
              </a:prstGeom>
              <a:solidFill>
                <a:schemeClr val="bg1"/>
              </a:solidFill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sp>
            <p:nvSpPr>
              <p:cNvPr id="20" name="Rectangle 1"/>
              <p:cNvSpPr>
                <a:spLocks noChangeArrowheads="1"/>
              </p:cNvSpPr>
              <p:nvPr/>
            </p:nvSpPr>
            <p:spPr bwMode="auto">
              <a:xfrm>
                <a:off x="2192946" y="4427334"/>
                <a:ext cx="3409920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Écris sur ton cahier ou sur l’ardoise les opérations que tu as trouvées !</a:t>
                </a:r>
              </a:p>
            </p:txBody>
          </p:sp>
        </p:grpSp>
        <p:pic>
          <p:nvPicPr>
            <p:cNvPr id="26" name="Image 25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72147" y="4301414"/>
              <a:ext cx="1265365" cy="2574666"/>
            </a:xfrm>
            <a:prstGeom prst="rect">
              <a:avLst/>
            </a:prstGeom>
          </p:spPr>
        </p:pic>
      </p:grpSp>
      <p:pic>
        <p:nvPicPr>
          <p:cNvPr id="27" name="Image 26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16984" y="273436"/>
            <a:ext cx="1660589" cy="2458022"/>
          </a:xfrm>
          <a:prstGeom prst="rect">
            <a:avLst/>
          </a:prstGeom>
        </p:spPr>
      </p:pic>
      <p:sp>
        <p:nvSpPr>
          <p:cNvPr id="17" name="ZoneTexte 1"/>
          <p:cNvSpPr txBox="1">
            <a:spLocks noChangeArrowheads="1"/>
          </p:cNvSpPr>
          <p:nvPr/>
        </p:nvSpPr>
        <p:spPr bwMode="auto">
          <a:xfrm>
            <a:off x="6003428" y="6601116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2743" y="1318857"/>
            <a:ext cx="8427149" cy="3307080"/>
          </a:xfrm>
          <a:prstGeom prst="rect">
            <a:avLst/>
          </a:prstGeom>
        </p:spPr>
      </p:pic>
      <p:pic>
        <p:nvPicPr>
          <p:cNvPr id="19469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sp>
        <p:nvSpPr>
          <p:cNvPr id="19" name="ZoneTexte 1"/>
          <p:cNvSpPr txBox="1">
            <a:spLocks noChangeArrowheads="1"/>
          </p:cNvSpPr>
          <p:nvPr/>
        </p:nvSpPr>
        <p:spPr bwMode="auto">
          <a:xfrm>
            <a:off x="6003428" y="6601116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</p:spTree>
    <p:extLst>
      <p:ext uri="{BB962C8B-B14F-4D97-AF65-F5344CB8AC3E}">
        <p14:creationId xmlns:p14="http://schemas.microsoft.com/office/powerpoint/2010/main" val="41660516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2743" y="1318857"/>
            <a:ext cx="8427149" cy="3307080"/>
          </a:xfrm>
          <a:prstGeom prst="rect">
            <a:avLst/>
          </a:prstGeom>
        </p:spPr>
      </p:pic>
      <p:pic>
        <p:nvPicPr>
          <p:cNvPr id="19469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01750" y="2568334"/>
            <a:ext cx="1708150" cy="318977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3663950" y="2575300"/>
            <a:ext cx="1847850" cy="318977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>
            <a:spLocks noChangeAspect="1"/>
          </p:cNvSpPr>
          <p:nvPr/>
        </p:nvSpPr>
        <p:spPr>
          <a:xfrm rot="2549707">
            <a:off x="6908893" y="2421505"/>
            <a:ext cx="300189" cy="1152000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>
            <a:spLocks noChangeAspect="1"/>
          </p:cNvSpPr>
          <p:nvPr/>
        </p:nvSpPr>
        <p:spPr>
          <a:xfrm rot="5400000">
            <a:off x="6905159" y="2844479"/>
            <a:ext cx="285692" cy="864000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grpSp>
        <p:nvGrpSpPr>
          <p:cNvPr id="4" name="Groupe 3"/>
          <p:cNvGrpSpPr/>
          <p:nvPr/>
        </p:nvGrpSpPr>
        <p:grpSpPr>
          <a:xfrm>
            <a:off x="95250" y="3722906"/>
            <a:ext cx="3987844" cy="2654426"/>
            <a:chOff x="107905" y="4046756"/>
            <a:chExt cx="3987844" cy="2654426"/>
          </a:xfrm>
        </p:grpSpPr>
        <p:sp>
          <p:nvSpPr>
            <p:cNvPr id="23" name="Rectangle 22"/>
            <p:cNvSpPr/>
            <p:nvPr/>
          </p:nvSpPr>
          <p:spPr>
            <a:xfrm>
              <a:off x="278714" y="5431478"/>
              <a:ext cx="3817035" cy="1269704"/>
            </a:xfrm>
            <a:prstGeom prst="wedgeRectCallout">
              <a:avLst>
                <a:gd name="adj1" fmla="val 1751"/>
                <a:gd name="adj2" fmla="val -69877"/>
              </a:avLst>
            </a:prstGeom>
            <a:solidFill>
              <a:schemeClr val="bg1"/>
            </a:solidFill>
            <a:ln w="19050"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4" name="Text Box 2"/>
            <p:cNvSpPr txBox="1">
              <a:spLocks noChangeArrowheads="1"/>
            </p:cNvSpPr>
            <p:nvPr/>
          </p:nvSpPr>
          <p:spPr bwMode="auto">
            <a:xfrm>
              <a:off x="278715" y="5456886"/>
              <a:ext cx="3817034" cy="788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Moi, j’ai trouvé :</a:t>
              </a:r>
              <a:endParaRPr lang="fr-FR" altLang="fr-FR" sz="18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None/>
                <a:defRPr/>
              </a:pP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9</a:t>
              </a:r>
              <a:r>
                <a:rPr lang="fr-FR" altLang="fr-FR" sz="1800" b="1" dirty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+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6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15  puis  15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+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5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20</a:t>
              </a:r>
            </a:p>
          </p:txBody>
        </p:sp>
        <p:pic>
          <p:nvPicPr>
            <p:cNvPr id="3" name="Image 2"/>
            <p:cNvPicPr>
              <a:picLocks noChangeAspect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b="44188"/>
            <a:stretch/>
          </p:blipFill>
          <p:spPr>
            <a:xfrm flipH="1">
              <a:off x="107905" y="4046756"/>
              <a:ext cx="1771738" cy="1363444"/>
            </a:xfrm>
            <a:prstGeom prst="rect">
              <a:avLst/>
            </a:prstGeom>
          </p:spPr>
        </p:pic>
      </p:grp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266060" y="5977798"/>
            <a:ext cx="3817034" cy="369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 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17  puis  17 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3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fr-FR" altLang="fr-FR" sz="1800" dirty="0" smtClean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9" name="ZoneTexte 1"/>
          <p:cNvSpPr txBox="1">
            <a:spLocks noChangeArrowheads="1"/>
          </p:cNvSpPr>
          <p:nvPr/>
        </p:nvSpPr>
        <p:spPr bwMode="auto">
          <a:xfrm>
            <a:off x="6003428" y="6601116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</p:spTree>
    <p:extLst>
      <p:ext uri="{BB962C8B-B14F-4D97-AF65-F5344CB8AC3E}">
        <p14:creationId xmlns:p14="http://schemas.microsoft.com/office/powerpoint/2010/main" val="749839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8" grpId="0" animBg="1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2743" y="1318857"/>
            <a:ext cx="8427149" cy="3307080"/>
          </a:xfrm>
          <a:prstGeom prst="rect">
            <a:avLst/>
          </a:prstGeom>
        </p:spPr>
      </p:pic>
      <p:pic>
        <p:nvPicPr>
          <p:cNvPr id="19469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11352" y="2568334"/>
            <a:ext cx="1698547" cy="318977"/>
          </a:xfrm>
          <a:prstGeom prst="rect">
            <a:avLst/>
          </a:prstGeom>
          <a:solidFill>
            <a:srgbClr val="D7E4BD">
              <a:alpha val="60000"/>
            </a:srgbClr>
          </a:solidFill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3650913" y="2575300"/>
            <a:ext cx="1860887" cy="318977"/>
          </a:xfrm>
          <a:prstGeom prst="rect">
            <a:avLst/>
          </a:prstGeom>
          <a:solidFill>
            <a:srgbClr val="D7E4BD">
              <a:alpha val="60000"/>
            </a:srgbClr>
          </a:solidFill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>
            <a:spLocks noChangeAspect="1"/>
          </p:cNvSpPr>
          <p:nvPr/>
        </p:nvSpPr>
        <p:spPr>
          <a:xfrm rot="2549707">
            <a:off x="6908893" y="2421505"/>
            <a:ext cx="300189" cy="1152000"/>
          </a:xfrm>
          <a:prstGeom prst="ellipse">
            <a:avLst/>
          </a:prstGeom>
          <a:solidFill>
            <a:srgbClr val="D7E4BD">
              <a:alpha val="60000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>
            <a:spLocks noChangeAspect="1"/>
          </p:cNvSpPr>
          <p:nvPr/>
        </p:nvSpPr>
        <p:spPr>
          <a:xfrm rot="5400000">
            <a:off x="6905159" y="2844479"/>
            <a:ext cx="285692" cy="864000"/>
          </a:xfrm>
          <a:prstGeom prst="ellipse">
            <a:avLst/>
          </a:prstGeom>
          <a:solidFill>
            <a:srgbClr val="D7E4BD">
              <a:alpha val="60000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grpSp>
        <p:nvGrpSpPr>
          <p:cNvPr id="4" name="Groupe 3"/>
          <p:cNvGrpSpPr/>
          <p:nvPr/>
        </p:nvGrpSpPr>
        <p:grpSpPr>
          <a:xfrm>
            <a:off x="95250" y="3722906"/>
            <a:ext cx="3987844" cy="2654426"/>
            <a:chOff x="107905" y="4046756"/>
            <a:chExt cx="3987844" cy="2654426"/>
          </a:xfrm>
        </p:grpSpPr>
        <p:sp>
          <p:nvSpPr>
            <p:cNvPr id="23" name="Rectangle 22"/>
            <p:cNvSpPr/>
            <p:nvPr/>
          </p:nvSpPr>
          <p:spPr>
            <a:xfrm>
              <a:off x="278714" y="5431478"/>
              <a:ext cx="3817035" cy="1269704"/>
            </a:xfrm>
            <a:prstGeom prst="wedgeRectCallout">
              <a:avLst>
                <a:gd name="adj1" fmla="val 1751"/>
                <a:gd name="adj2" fmla="val -69877"/>
              </a:avLst>
            </a:prstGeom>
            <a:solidFill>
              <a:schemeClr val="bg1"/>
            </a:solidFill>
            <a:ln w="19050"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4" name="Text Box 2"/>
            <p:cNvSpPr txBox="1">
              <a:spLocks noChangeArrowheads="1"/>
            </p:cNvSpPr>
            <p:nvPr/>
          </p:nvSpPr>
          <p:spPr bwMode="auto">
            <a:xfrm>
              <a:off x="278715" y="5456886"/>
              <a:ext cx="3817034" cy="11760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Moi, j’ai trouvé :</a:t>
              </a:r>
              <a:endParaRPr lang="fr-FR" altLang="fr-FR" sz="18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None/>
                <a:defRPr/>
              </a:pP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9</a:t>
              </a:r>
              <a:r>
                <a:rPr lang="fr-FR" altLang="fr-FR" sz="1800" b="1" dirty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+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6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15  puis  15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+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5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20</a:t>
              </a:r>
            </a:p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None/>
                <a:defRPr/>
              </a:pP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8 </a:t>
              </a:r>
              <a:r>
                <a:rPr lang="fr-FR" altLang="fr-FR" sz="1800" b="1" dirty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+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9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17  puis  17 </a:t>
              </a:r>
              <a:r>
                <a:rPr lang="fr-FR" altLang="fr-FR" sz="1800" b="1" dirty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+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3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20</a:t>
              </a:r>
            </a:p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None/>
                <a:defRPr/>
              </a:pPr>
              <a:endPara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pic>
          <p:nvPicPr>
            <p:cNvPr id="3" name="Image 2"/>
            <p:cNvPicPr>
              <a:picLocks noChangeAspect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b="44188"/>
            <a:stretch/>
          </p:blipFill>
          <p:spPr>
            <a:xfrm flipH="1">
              <a:off x="107905" y="4046756"/>
              <a:ext cx="1771738" cy="1363444"/>
            </a:xfrm>
            <a:prstGeom prst="rect">
              <a:avLst/>
            </a:prstGeom>
          </p:spPr>
        </p:pic>
      </p:grpSp>
      <p:sp>
        <p:nvSpPr>
          <p:cNvPr id="19" name="Rectangle 18"/>
          <p:cNvSpPr/>
          <p:nvPr/>
        </p:nvSpPr>
        <p:spPr>
          <a:xfrm>
            <a:off x="1311353" y="3048457"/>
            <a:ext cx="1292147" cy="318977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50913" y="3059606"/>
            <a:ext cx="1687170" cy="318977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00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7522591" y="2854573"/>
            <a:ext cx="300014" cy="864000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6601815" y="3767876"/>
            <a:ext cx="300014" cy="574158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338083" y="3670772"/>
            <a:ext cx="1308164" cy="2538317"/>
          </a:xfrm>
          <a:prstGeom prst="rect">
            <a:avLst/>
          </a:prstGeom>
        </p:spPr>
      </p:pic>
      <p:grpSp>
        <p:nvGrpSpPr>
          <p:cNvPr id="21" name="Groupe 20"/>
          <p:cNvGrpSpPr/>
          <p:nvPr/>
        </p:nvGrpSpPr>
        <p:grpSpPr>
          <a:xfrm>
            <a:off x="4844618" y="5087300"/>
            <a:ext cx="3818732" cy="1290031"/>
            <a:chOff x="4791074" y="5289846"/>
            <a:chExt cx="3818732" cy="1257004"/>
          </a:xfrm>
        </p:grpSpPr>
        <p:sp>
          <p:nvSpPr>
            <p:cNvPr id="26" name="Rectangle 25"/>
            <p:cNvSpPr/>
            <p:nvPr/>
          </p:nvSpPr>
          <p:spPr>
            <a:xfrm>
              <a:off x="4791074" y="5289846"/>
              <a:ext cx="3818731" cy="1257004"/>
            </a:xfrm>
            <a:prstGeom prst="wedgeRectCallout">
              <a:avLst>
                <a:gd name="adj1" fmla="val -18395"/>
                <a:gd name="adj2" fmla="val -67067"/>
              </a:avLst>
            </a:prstGeom>
            <a:solidFill>
              <a:schemeClr val="bg1"/>
            </a:solidFill>
            <a:ln w="19050"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7" name="Rectangle 1"/>
            <p:cNvSpPr>
              <a:spLocks noChangeArrowheads="1"/>
            </p:cNvSpPr>
            <p:nvPr/>
          </p:nvSpPr>
          <p:spPr bwMode="auto">
            <a:xfrm>
              <a:off x="4816049" y="5289846"/>
              <a:ext cx="3793757" cy="800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moi, j’ai trouvé :</a:t>
              </a:r>
              <a:endParaRPr lang="fr-FR" altLang="fr-FR" sz="24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None/>
                <a:defRPr/>
              </a:pP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5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b="1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fr-FR" altLang="fr-FR" sz="18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4 </a:t>
              </a:r>
              <a:r>
                <a:rPr lang="fr-FR" altLang="fr-FR" sz="18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20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</a:p>
          </p:txBody>
        </p:sp>
      </p:grp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4867430" y="5973774"/>
            <a:ext cx="37937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18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puis  18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 </a:t>
            </a: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</a:p>
        </p:txBody>
      </p:sp>
      <p:sp>
        <p:nvSpPr>
          <p:cNvPr id="28" name="ZoneTexte 1"/>
          <p:cNvSpPr txBox="1">
            <a:spLocks noChangeArrowheads="1"/>
          </p:cNvSpPr>
          <p:nvPr/>
        </p:nvSpPr>
        <p:spPr bwMode="auto">
          <a:xfrm>
            <a:off x="6003428" y="6601116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</p:spTree>
    <p:extLst>
      <p:ext uri="{BB962C8B-B14F-4D97-AF65-F5344CB8AC3E}">
        <p14:creationId xmlns:p14="http://schemas.microsoft.com/office/powerpoint/2010/main" val="40395363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9" grpId="0" animBg="1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9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2743" y="1318857"/>
            <a:ext cx="8427149" cy="3307080"/>
          </a:xfrm>
          <a:prstGeom prst="rect">
            <a:avLst/>
          </a:prstGeom>
        </p:spPr>
      </p:pic>
      <p:grpSp>
        <p:nvGrpSpPr>
          <p:cNvPr id="8" name="Groupe 7"/>
          <p:cNvGrpSpPr/>
          <p:nvPr/>
        </p:nvGrpSpPr>
        <p:grpSpPr>
          <a:xfrm>
            <a:off x="172147" y="4301414"/>
            <a:ext cx="4850613" cy="2574666"/>
            <a:chOff x="172147" y="4301414"/>
            <a:chExt cx="4850613" cy="2574666"/>
          </a:xfrm>
        </p:grpSpPr>
        <p:grpSp>
          <p:nvGrpSpPr>
            <p:cNvPr id="10" name="Groupe 9"/>
            <p:cNvGrpSpPr/>
            <p:nvPr/>
          </p:nvGrpSpPr>
          <p:grpSpPr>
            <a:xfrm>
              <a:off x="2172797" y="4857318"/>
              <a:ext cx="2849963" cy="735425"/>
              <a:chOff x="2407747" y="4846479"/>
              <a:chExt cx="2849963" cy="735425"/>
            </a:xfrm>
          </p:grpSpPr>
          <p:sp>
            <p:nvSpPr>
              <p:cNvPr id="12" name="Rectangle 11"/>
              <p:cNvSpPr/>
              <p:nvPr/>
            </p:nvSpPr>
            <p:spPr bwMode="auto">
              <a:xfrm>
                <a:off x="2407747" y="4846479"/>
                <a:ext cx="2849963" cy="735425"/>
              </a:xfrm>
              <a:prstGeom prst="wedgeRectCallout">
                <a:avLst>
                  <a:gd name="adj1" fmla="val -71874"/>
                  <a:gd name="adj2" fmla="val -38634"/>
                </a:avLst>
              </a:prstGeom>
              <a:solidFill>
                <a:schemeClr val="bg1"/>
              </a:solidFill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sp>
            <p:nvSpPr>
              <p:cNvPr id="13" name="Rectangle 1"/>
              <p:cNvSpPr>
                <a:spLocks noChangeArrowheads="1"/>
              </p:cNvSpPr>
              <p:nvPr/>
            </p:nvSpPr>
            <p:spPr bwMode="auto">
              <a:xfrm>
                <a:off x="2413118" y="4891025"/>
                <a:ext cx="2844592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Qui a trouvé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une autre solution ?</a:t>
                </a:r>
              </a:p>
            </p:txBody>
          </p:sp>
        </p:grpSp>
        <p:pic>
          <p:nvPicPr>
            <p:cNvPr id="11" name="Image 10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72147" y="4301414"/>
              <a:ext cx="1265365" cy="2574666"/>
            </a:xfrm>
            <a:prstGeom prst="rect">
              <a:avLst/>
            </a:prstGeom>
          </p:spPr>
        </p:pic>
      </p:grpSp>
      <p:sp>
        <p:nvSpPr>
          <p:cNvPr id="14" name="ZoneTexte 1"/>
          <p:cNvSpPr txBox="1">
            <a:spLocks noChangeArrowheads="1"/>
          </p:cNvSpPr>
          <p:nvPr/>
        </p:nvSpPr>
        <p:spPr bwMode="auto">
          <a:xfrm>
            <a:off x="6003428" y="6601116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2966</TotalTime>
  <Words>281</Words>
  <Application>Microsoft Office PowerPoint</Application>
  <PresentationFormat>Affichage à l'écran (4:3)</PresentationFormat>
  <Paragraphs>57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Century Gothic</vt:lpstr>
      <vt:lpstr>Comic Sans MS</vt:lpstr>
      <vt:lpstr>Times New Roman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de la version d'évaluation de Office 2004</dc:creator>
  <cp:lastModifiedBy>Renon.Flore</cp:lastModifiedBy>
  <cp:revision>152</cp:revision>
  <dcterms:created xsi:type="dcterms:W3CDTF">2020-12-29T09:51:19Z</dcterms:created>
  <dcterms:modified xsi:type="dcterms:W3CDTF">2022-03-25T16:16:45Z</dcterms:modified>
</cp:coreProperties>
</file>