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slideshow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9"/>
  </p:notesMasterIdLst>
  <p:sldIdLst>
    <p:sldId id="305" r:id="rId2"/>
    <p:sldId id="320" r:id="rId3"/>
    <p:sldId id="321" r:id="rId4"/>
    <p:sldId id="322" r:id="rId5"/>
    <p:sldId id="323" r:id="rId6"/>
    <p:sldId id="324" r:id="rId7"/>
    <p:sldId id="325" r:id="rId8"/>
  </p:sldIdLst>
  <p:sldSz cx="9144000" cy="6858000" type="screen4x3"/>
  <p:notesSz cx="6858000" cy="9144000"/>
  <p:defaultTextStyle>
    <a:defPPr>
      <a:defRPr lang="fr-FR"/>
    </a:defPPr>
    <a:lvl1pPr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1pPr>
    <a:lvl2pPr marL="4572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2pPr>
    <a:lvl3pPr marL="9144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3pPr>
    <a:lvl4pPr marL="13716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4pPr>
    <a:lvl5pPr marL="18288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enon.Flore" initials="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7E4BD"/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1361" autoAdjust="0"/>
  </p:normalViewPr>
  <p:slideViewPr>
    <p:cSldViewPr snapToGrid="0" snapToObjects="1">
      <p:cViewPr varScale="1">
        <p:scale>
          <a:sx n="89" d="100"/>
          <a:sy n="89" d="100"/>
        </p:scale>
        <p:origin x="1020" y="72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DD62CAC3-3DCF-4B62-A4E6-5B231DFD349A}" type="datetime1">
              <a:rPr lang="fr-FR" altLang="fr-FR"/>
              <a:pPr>
                <a:defRPr/>
              </a:pPr>
              <a:t>25/03/2022</a:t>
            </a:fld>
            <a:endParaRPr lang="fr-FR" alt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fr-FR" noProof="0" smtClean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fr-FR" altLang="fr-FR" noProof="0" smtClean="0"/>
              <a:t>Cliquez pour modifier les styles du texte du masque</a:t>
            </a:r>
          </a:p>
          <a:p>
            <a:pPr lvl="1"/>
            <a:r>
              <a:rPr lang="fr-FR" altLang="fr-FR" noProof="0" smtClean="0"/>
              <a:t>Deuxième niveau</a:t>
            </a:r>
          </a:p>
          <a:p>
            <a:pPr lvl="2"/>
            <a:r>
              <a:rPr lang="fr-FR" altLang="fr-FR" noProof="0" smtClean="0"/>
              <a:t>Troisième niveau</a:t>
            </a:r>
          </a:p>
          <a:p>
            <a:pPr lvl="3"/>
            <a:r>
              <a:rPr lang="fr-FR" altLang="fr-FR" noProof="0" smtClean="0"/>
              <a:t>Quatrième niveau</a:t>
            </a:r>
          </a:p>
          <a:p>
            <a:pPr lvl="4"/>
            <a:r>
              <a:rPr lang="fr-FR" altLang="fr-FR" noProof="0" smtClean="0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DD6929FF-C0F9-45CE-9331-D29EAF4EE823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4" charset="-128"/>
        <a:cs typeface="ＭＳ Ｐゴシック" pitchFamily="4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4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4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4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4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6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84AF3D7E-12F8-47D3-8A89-E9CD8025FA74}" type="slidenum">
              <a:rPr lang="fr-FR" altLang="fr-FR" smtClean="0"/>
              <a:pPr>
                <a:spcBef>
                  <a:spcPct val="0"/>
                </a:spcBef>
              </a:pPr>
              <a:t>1</a:t>
            </a:fld>
            <a:endParaRPr lang="fr-FR" altLang="fr-FR" smtClean="0"/>
          </a:p>
        </p:txBody>
      </p:sp>
      <p:sp>
        <p:nvSpPr>
          <p:cNvPr id="4099" name="Text Box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3588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00" name="Text Box 2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1" hangingPunct="1">
              <a:spcBef>
                <a:spcPct val="0"/>
              </a:spcBef>
            </a:pPr>
            <a:endParaRPr lang="fr-FR" altLang="fr-FR" smtClean="0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 typeface="Times New Roman" panose="02020603050405020304" pitchFamily="18" charset="0"/>
              <a:buNone/>
            </a:pPr>
            <a:r>
              <a:rPr lang="fr-FR" altLang="fr-FR" smtClean="0"/>
              <a:t>24/08/12</a:t>
            </a:r>
          </a:p>
        </p:txBody>
      </p:sp>
      <p:sp>
        <p:nvSpPr>
          <p:cNvPr id="225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 typeface="Times New Roman" panose="02020603050405020304" pitchFamily="18" charset="0"/>
              <a:buNone/>
            </a:pPr>
            <a:fld id="{0C8E310C-1A46-4DEF-B02A-BC899E20529F}" type="slidenum">
              <a:rPr lang="fr-FR" altLang="fr-FR" smtClean="0"/>
              <a:pPr>
                <a:spcBef>
                  <a:spcPct val="0"/>
                </a:spcBef>
                <a:buFont typeface="Times New Roman" panose="02020603050405020304" pitchFamily="18" charset="0"/>
                <a:buNone/>
              </a:pPr>
              <a:t>2</a:t>
            </a:fld>
            <a:endParaRPr lang="fr-FR" altLang="fr-FR" smtClean="0"/>
          </a:p>
        </p:txBody>
      </p:sp>
      <p:sp>
        <p:nvSpPr>
          <p:cNvPr id="22532" name="Text Box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2533" name="Text Box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20846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1" hangingPunct="1">
              <a:spcBef>
                <a:spcPct val="0"/>
              </a:spcBef>
            </a:pPr>
            <a:endParaRPr lang="fr-FR" altLang="fr-FR" smtClean="0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 typeface="Times New Roman" panose="02020603050405020304" pitchFamily="18" charset="0"/>
              <a:buNone/>
            </a:pPr>
            <a:r>
              <a:rPr lang="fr-FR" altLang="fr-FR" smtClean="0"/>
              <a:t>24/08/12</a:t>
            </a:r>
          </a:p>
        </p:txBody>
      </p:sp>
      <p:sp>
        <p:nvSpPr>
          <p:cNvPr id="245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 typeface="Times New Roman" panose="02020603050405020304" pitchFamily="18" charset="0"/>
              <a:buNone/>
            </a:pPr>
            <a:fld id="{6172B00C-D7FA-4D4D-B7A2-AA16B3B2F9DE}" type="slidenum">
              <a:rPr lang="fr-FR" altLang="fr-FR" smtClean="0"/>
              <a:pPr>
                <a:spcBef>
                  <a:spcPct val="0"/>
                </a:spcBef>
                <a:buFont typeface="Times New Roman" panose="02020603050405020304" pitchFamily="18" charset="0"/>
                <a:buNone/>
              </a:pPr>
              <a:t>3</a:t>
            </a:fld>
            <a:endParaRPr lang="fr-FR" altLang="fr-FR" smtClean="0"/>
          </a:p>
        </p:txBody>
      </p:sp>
      <p:sp>
        <p:nvSpPr>
          <p:cNvPr id="24580" name="Text Box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81" name="Text Box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20846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1" hangingPunct="1">
              <a:spcBef>
                <a:spcPct val="0"/>
              </a:spcBef>
            </a:pPr>
            <a:endParaRPr lang="fr-FR" altLang="fr-FR" smtClean="0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 typeface="Times New Roman" panose="02020603050405020304" pitchFamily="18" charset="0"/>
              <a:buNone/>
            </a:pPr>
            <a:r>
              <a:rPr lang="fr-FR" altLang="fr-FR" smtClean="0"/>
              <a:t>24/08/12</a:t>
            </a:r>
          </a:p>
        </p:txBody>
      </p:sp>
      <p:sp>
        <p:nvSpPr>
          <p:cNvPr id="266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 typeface="Times New Roman" panose="02020603050405020304" pitchFamily="18" charset="0"/>
              <a:buNone/>
            </a:pPr>
            <a:fld id="{D249F687-EAE9-4A28-B022-97B14969F674}" type="slidenum">
              <a:rPr lang="fr-FR" altLang="fr-FR" smtClean="0"/>
              <a:pPr>
                <a:spcBef>
                  <a:spcPct val="0"/>
                </a:spcBef>
                <a:buFont typeface="Times New Roman" panose="02020603050405020304" pitchFamily="18" charset="0"/>
                <a:buNone/>
              </a:pPr>
              <a:t>4</a:t>
            </a:fld>
            <a:endParaRPr lang="fr-FR" altLang="fr-FR" smtClean="0"/>
          </a:p>
        </p:txBody>
      </p:sp>
      <p:sp>
        <p:nvSpPr>
          <p:cNvPr id="26628" name="Text Box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629" name="Text Box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20846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1" hangingPunct="1">
              <a:spcBef>
                <a:spcPct val="0"/>
              </a:spcBef>
            </a:pPr>
            <a:endParaRPr lang="fr-FR" altLang="fr-FR" smtClean="0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 typeface="Times New Roman" panose="02020603050405020304" pitchFamily="18" charset="0"/>
              <a:buNone/>
            </a:pPr>
            <a:r>
              <a:rPr lang="fr-FR" altLang="fr-FR" smtClean="0"/>
              <a:t>24/08/12</a:t>
            </a:r>
          </a:p>
        </p:txBody>
      </p:sp>
      <p:sp>
        <p:nvSpPr>
          <p:cNvPr id="286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 typeface="Times New Roman" panose="02020603050405020304" pitchFamily="18" charset="0"/>
              <a:buNone/>
            </a:pPr>
            <a:fld id="{195C537F-B1A8-4420-B1BA-936F734C2882}" type="slidenum">
              <a:rPr lang="fr-FR" altLang="fr-FR" smtClean="0"/>
              <a:pPr>
                <a:spcBef>
                  <a:spcPct val="0"/>
                </a:spcBef>
                <a:buFont typeface="Times New Roman" panose="02020603050405020304" pitchFamily="18" charset="0"/>
                <a:buNone/>
              </a:pPr>
              <a:t>5</a:t>
            </a:fld>
            <a:endParaRPr lang="fr-FR" altLang="fr-FR" smtClean="0"/>
          </a:p>
        </p:txBody>
      </p:sp>
      <p:sp>
        <p:nvSpPr>
          <p:cNvPr id="28676" name="Text Box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8677" name="Text Box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20846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1" hangingPunct="1">
              <a:spcBef>
                <a:spcPct val="0"/>
              </a:spcBef>
            </a:pPr>
            <a:endParaRPr lang="fr-FR" altLang="fr-FR" smtClean="0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 typeface="Times New Roman" panose="02020603050405020304" pitchFamily="18" charset="0"/>
              <a:buNone/>
            </a:pPr>
            <a:r>
              <a:rPr lang="fr-FR" altLang="fr-FR" smtClean="0"/>
              <a:t>24/08/12</a:t>
            </a:r>
          </a:p>
        </p:txBody>
      </p:sp>
      <p:sp>
        <p:nvSpPr>
          <p:cNvPr id="286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 typeface="Times New Roman" panose="02020603050405020304" pitchFamily="18" charset="0"/>
              <a:buNone/>
            </a:pPr>
            <a:fld id="{195C537F-B1A8-4420-B1BA-936F734C2882}" type="slidenum">
              <a:rPr lang="fr-FR" altLang="fr-FR" smtClean="0"/>
              <a:pPr>
                <a:spcBef>
                  <a:spcPct val="0"/>
                </a:spcBef>
                <a:buFont typeface="Times New Roman" panose="02020603050405020304" pitchFamily="18" charset="0"/>
                <a:buNone/>
              </a:pPr>
              <a:t>6</a:t>
            </a:fld>
            <a:endParaRPr lang="fr-FR" altLang="fr-FR" smtClean="0"/>
          </a:p>
        </p:txBody>
      </p:sp>
      <p:sp>
        <p:nvSpPr>
          <p:cNvPr id="28676" name="Text Box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8677" name="Text Box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20846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1" hangingPunct="1">
              <a:spcBef>
                <a:spcPct val="0"/>
              </a:spcBef>
            </a:pPr>
            <a:endParaRPr lang="fr-FR" altLang="fr-FR" smtClean="0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29410614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 typeface="Times New Roman" panose="02020603050405020304" pitchFamily="18" charset="0"/>
              <a:buNone/>
            </a:pPr>
            <a:r>
              <a:rPr lang="fr-FR" altLang="fr-FR" smtClean="0"/>
              <a:t>24/08/12</a:t>
            </a:r>
          </a:p>
        </p:txBody>
      </p:sp>
      <p:sp>
        <p:nvSpPr>
          <p:cNvPr id="286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 typeface="Times New Roman" panose="02020603050405020304" pitchFamily="18" charset="0"/>
              <a:buNone/>
            </a:pPr>
            <a:fld id="{195C537F-B1A8-4420-B1BA-936F734C2882}" type="slidenum">
              <a:rPr lang="fr-FR" altLang="fr-FR" smtClean="0"/>
              <a:pPr>
                <a:spcBef>
                  <a:spcPct val="0"/>
                </a:spcBef>
                <a:buFont typeface="Times New Roman" panose="02020603050405020304" pitchFamily="18" charset="0"/>
                <a:buNone/>
              </a:pPr>
              <a:t>7</a:t>
            </a:fld>
            <a:endParaRPr lang="fr-FR" altLang="fr-FR" smtClean="0"/>
          </a:p>
        </p:txBody>
      </p:sp>
      <p:sp>
        <p:nvSpPr>
          <p:cNvPr id="28676" name="Text Box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8677" name="Text Box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20846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1" hangingPunct="1">
              <a:spcBef>
                <a:spcPct val="0"/>
              </a:spcBef>
            </a:pPr>
            <a:endParaRPr lang="fr-FR" altLang="fr-FR" smtClean="0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8861104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995150-38AB-4C87-B934-63A73C83D760}" type="datetime1">
              <a:rPr lang="fr-FR" altLang="fr-FR"/>
              <a:pPr>
                <a:defRPr/>
              </a:pPr>
              <a:t>25/03/2022</a:t>
            </a:fld>
            <a:endParaRPr lang="fr-FR" alt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F37315-6B2B-480C-82E4-329FDBD5A755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4336441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45C886-2811-421F-B8FA-B7684D473310}" type="datetime1">
              <a:rPr lang="fr-FR" altLang="fr-FR"/>
              <a:pPr>
                <a:defRPr/>
              </a:pPr>
              <a:t>25/03/2022</a:t>
            </a:fld>
            <a:endParaRPr lang="fr-FR" alt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C6DE61-2703-4D1B-B2B3-E044EC17EA50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0352884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6C179B-6905-4B93-97D5-1C936D52AB6E}" type="datetime1">
              <a:rPr lang="fr-FR" altLang="fr-FR"/>
              <a:pPr>
                <a:defRPr/>
              </a:pPr>
              <a:t>25/03/2022</a:t>
            </a:fld>
            <a:endParaRPr lang="fr-FR" alt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1BF681-667D-4D04-AEA9-F5D3C835A4B9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9887918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8B3A9C-BE46-4225-A8F8-49C2B42B9A04}" type="datetime1">
              <a:rPr lang="fr-FR" altLang="fr-FR"/>
              <a:pPr>
                <a:defRPr/>
              </a:pPr>
              <a:t>25/03/2022</a:t>
            </a:fld>
            <a:endParaRPr lang="fr-FR" alt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23F1A1-339B-4C0A-BC1E-CFC0B6B5CDE5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40177092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B4DC00-64C8-4EB0-8757-95F6FFA452BD}" type="datetime1">
              <a:rPr lang="fr-FR" altLang="fr-FR"/>
              <a:pPr>
                <a:defRPr/>
              </a:pPr>
              <a:t>25/03/2022</a:t>
            </a:fld>
            <a:endParaRPr lang="fr-FR" alt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40A8CE-93E4-4522-B09B-47649A226098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5235925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E532F3-8BB0-4F36-836F-0EB827F7635A}" type="datetime1">
              <a:rPr lang="fr-FR" altLang="fr-FR"/>
              <a:pPr>
                <a:defRPr/>
              </a:pPr>
              <a:t>25/03/2022</a:t>
            </a:fld>
            <a:endParaRPr lang="fr-FR" altLang="fr-FR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27A423-EEA0-4F9E-B30B-640D55FF6DB4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8094330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9F74CC-F6A0-4794-84BC-AB55DC2C4C91}" type="datetime1">
              <a:rPr lang="fr-FR" altLang="fr-FR"/>
              <a:pPr>
                <a:defRPr/>
              </a:pPr>
              <a:t>25/03/2022</a:t>
            </a:fld>
            <a:endParaRPr lang="fr-FR" altLang="fr-FR"/>
          </a:p>
        </p:txBody>
      </p:sp>
      <p:sp>
        <p:nvSpPr>
          <p:cNvPr id="8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9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B4ACE5-617C-4E54-BAA2-7B3C61355892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411440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27A053-FECB-4DCC-95B3-26BCA79902C0}" type="datetime1">
              <a:rPr lang="fr-FR" altLang="fr-FR"/>
              <a:pPr>
                <a:defRPr/>
              </a:pPr>
              <a:t>25/03/2022</a:t>
            </a:fld>
            <a:endParaRPr lang="fr-FR" altLang="fr-FR"/>
          </a:p>
        </p:txBody>
      </p:sp>
      <p:sp>
        <p:nvSpPr>
          <p:cNvPr id="4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75B759-8700-4886-975B-BB309EFAFEC2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7058828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397E03-B253-4D39-8348-28C83DE9B26A}" type="datetime1">
              <a:rPr lang="fr-FR" altLang="fr-FR"/>
              <a:pPr>
                <a:defRPr/>
              </a:pPr>
              <a:t>25/03/2022</a:t>
            </a:fld>
            <a:endParaRPr lang="fr-FR" altLang="fr-FR"/>
          </a:p>
        </p:txBody>
      </p:sp>
      <p:sp>
        <p:nvSpPr>
          <p:cNvPr id="3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3F9741-5051-44B1-8F39-65A23B3EB8F1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7726156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BCA772-E2B8-491C-B15E-186CDCECC027}" type="datetime1">
              <a:rPr lang="fr-FR" altLang="fr-FR"/>
              <a:pPr>
                <a:defRPr/>
              </a:pPr>
              <a:t>25/03/2022</a:t>
            </a:fld>
            <a:endParaRPr lang="fr-FR" altLang="fr-FR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961A08-BE00-4EDD-8668-4644E2C92DF3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5434068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FFF503-49FE-42E7-B1C2-BEC8259805DE}" type="datetime1">
              <a:rPr lang="fr-FR" altLang="fr-FR"/>
              <a:pPr>
                <a:defRPr/>
              </a:pPr>
              <a:t>25/03/2022</a:t>
            </a:fld>
            <a:endParaRPr lang="fr-FR" altLang="fr-FR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80C58A-2291-4DC9-8D81-197BE99DDB92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4261053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Espace réservé du titre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smtClean="0"/>
              <a:t>Cliquez et modifiez le titre</a:t>
            </a:r>
          </a:p>
        </p:txBody>
      </p:sp>
      <p:sp>
        <p:nvSpPr>
          <p:cNvPr id="1027" name="Espace réservé du texte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smtClean="0"/>
              <a:t>Cliquez pour modifier les styles du texte du masque</a:t>
            </a:r>
          </a:p>
          <a:p>
            <a:pPr lvl="1"/>
            <a:r>
              <a:rPr lang="fr-FR" altLang="fr-FR" smtClean="0"/>
              <a:t>Deuxième niveau</a:t>
            </a:r>
          </a:p>
          <a:p>
            <a:pPr lvl="2"/>
            <a:r>
              <a:rPr lang="fr-FR" altLang="fr-FR" smtClean="0"/>
              <a:t>Troisième niveau</a:t>
            </a:r>
          </a:p>
          <a:p>
            <a:pPr lvl="3"/>
            <a:r>
              <a:rPr lang="fr-FR" altLang="fr-FR" smtClean="0"/>
              <a:t>Quatrième niveau</a:t>
            </a:r>
          </a:p>
          <a:p>
            <a:pPr lvl="4"/>
            <a:r>
              <a:rPr lang="fr-FR" altLang="fr-FR" smtClean="0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E9B9F78A-1DF6-4DEE-9BE0-FFDFDE7C8696}" type="datetime1">
              <a:rPr lang="fr-FR" altLang="fr-FR"/>
              <a:pPr>
                <a:defRPr/>
              </a:pPr>
              <a:t>25/03/2022</a:t>
            </a:fld>
            <a:endParaRPr lang="fr-FR" alt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86E3A33D-E184-48D8-A8E5-6C877C7E134D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pitchFamily="4" charset="-128"/>
          <a:cs typeface="ＭＳ Ｐゴシック" pitchFamily="4" charset="-128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4" charset="0"/>
          <a:ea typeface="ＭＳ Ｐゴシック" pitchFamily="4" charset="-128"/>
          <a:cs typeface="ＭＳ Ｐゴシック" pitchFamily="4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4" charset="0"/>
          <a:ea typeface="ＭＳ Ｐゴシック" pitchFamily="4" charset="-128"/>
          <a:cs typeface="ＭＳ Ｐゴシック" pitchFamily="4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4" charset="0"/>
          <a:ea typeface="ＭＳ Ｐゴシック" pitchFamily="4" charset="-128"/>
          <a:cs typeface="ＭＳ Ｐゴシック" pitchFamily="4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4" charset="0"/>
          <a:ea typeface="ＭＳ Ｐゴシック" pitchFamily="4" charset="-128"/>
          <a:cs typeface="ＭＳ Ｐゴシック" pitchFamily="4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4" charset="0"/>
          <a:ea typeface="ＭＳ Ｐゴシック" pitchFamily="4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4" charset="0"/>
          <a:ea typeface="ＭＳ Ｐゴシック" pitchFamily="4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4" charset="0"/>
          <a:ea typeface="ＭＳ Ｐゴシック" pitchFamily="4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4" charset="0"/>
          <a:ea typeface="ＭＳ Ｐゴシック" pitchFamily="4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ＭＳ Ｐゴシック" pitchFamily="4" charset="-128"/>
          <a:cs typeface="ＭＳ Ｐゴシック" pitchFamily="4" charset="-128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ＭＳ Ｐゴシック" pitchFamily="4" charset="-128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ＭＳ Ｐゴシック" pitchFamily="4" charset="-128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ＭＳ Ｐゴシック" pitchFamily="4" charset="-128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ＭＳ Ｐゴシック" pitchFamily="4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jpeg"/><Relationship Id="rId3" Type="http://schemas.openxmlformats.org/officeDocument/2006/relationships/image" Target="../media/image1.png"/><Relationship Id="rId7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jpeg"/><Relationship Id="rId3" Type="http://schemas.openxmlformats.org/officeDocument/2006/relationships/image" Target="../media/image1.png"/><Relationship Id="rId7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7.png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jpeg"/><Relationship Id="rId3" Type="http://schemas.openxmlformats.org/officeDocument/2006/relationships/image" Target="../media/image1.png"/><Relationship Id="rId7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6.png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3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jpeg"/><Relationship Id="rId3" Type="http://schemas.openxmlformats.org/officeDocument/2006/relationships/image" Target="../media/image1.png"/><Relationship Id="rId7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jpeg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 1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82550" y="-20638"/>
            <a:ext cx="9448800" cy="7874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38" name="Text Box 1"/>
          <p:cNvSpPr txBox="1">
            <a:spLocks noChangeArrowheads="1"/>
          </p:cNvSpPr>
          <p:nvPr/>
        </p:nvSpPr>
        <p:spPr bwMode="auto">
          <a:xfrm>
            <a:off x="3175" y="2291080"/>
            <a:ext cx="9140825" cy="1452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82945" tIns="137480" rIns="82945" bIns="41473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defRPr/>
            </a:pPr>
            <a:r>
              <a:rPr lang="fr-FR" altLang="fr-FR" sz="6000" b="1" dirty="0" smtClean="0">
                <a:solidFill>
                  <a:schemeClr val="accent5"/>
                </a:solidFill>
                <a:latin typeface="Calibri" panose="020F0502020204030204" pitchFamily="34" charset="0"/>
              </a:rPr>
              <a:t>Les règles</a:t>
            </a:r>
          </a:p>
          <a:p>
            <a:pPr algn="ctr" eaLnBrk="1" hangingPunct="1">
              <a:defRPr/>
            </a:pPr>
            <a:r>
              <a:rPr lang="fr-FR" altLang="fr-FR" sz="6000" b="1" dirty="0" smtClean="0">
                <a:solidFill>
                  <a:schemeClr val="accent5"/>
                </a:solidFill>
                <a:latin typeface="Calibri" panose="020F0502020204030204" pitchFamily="34" charset="0"/>
              </a:rPr>
              <a:t>des jeux de calcul mental</a:t>
            </a:r>
            <a:endParaRPr lang="fr-FR" altLang="fr-FR" sz="2800" dirty="0" smtClean="0">
              <a:latin typeface="Calibri" panose="020F0502020204030204" pitchFamily="34" charset="0"/>
            </a:endParaRPr>
          </a:p>
        </p:txBody>
      </p:sp>
      <p:sp>
        <p:nvSpPr>
          <p:cNvPr id="3075" name="ZoneTexte 1"/>
          <p:cNvSpPr txBox="1">
            <a:spLocks noChangeArrowheads="1"/>
          </p:cNvSpPr>
          <p:nvPr/>
        </p:nvSpPr>
        <p:spPr bwMode="auto">
          <a:xfrm>
            <a:off x="6003428" y="6594823"/>
            <a:ext cx="3137397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fr-FR" altLang="fr-FR" sz="1100" dirty="0">
                <a:latin typeface="Arial" panose="020B0604020202020204" pitchFamily="34" charset="0"/>
              </a:rPr>
              <a:t>© BORDAS/SEJER, 2022 – Calcul mental CE1</a:t>
            </a:r>
          </a:p>
        </p:txBody>
      </p:sp>
      <p:pic>
        <p:nvPicPr>
          <p:cNvPr id="3077" name="Image 1"/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" y="519113"/>
            <a:ext cx="3281363" cy="814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ZoneTexte 6"/>
          <p:cNvSpPr txBox="1">
            <a:spLocks noChangeArrowheads="1"/>
          </p:cNvSpPr>
          <p:nvPr/>
        </p:nvSpPr>
        <p:spPr bwMode="auto">
          <a:xfrm>
            <a:off x="3367856" y="4258549"/>
            <a:ext cx="2401937" cy="442674"/>
          </a:xfrm>
          <a:prstGeom prst="roundRect">
            <a:avLst/>
          </a:prstGeom>
          <a:solidFill>
            <a:schemeClr val="accent5"/>
          </a:solidFill>
          <a:ln>
            <a:noFill/>
          </a:ln>
          <a:extLst/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fr-FR" altLang="fr-FR" sz="2000" b="1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TRIOS GAGNANTS</a:t>
            </a:r>
          </a:p>
        </p:txBody>
      </p:sp>
      <p:pic>
        <p:nvPicPr>
          <p:cNvPr id="9" name="Picture 14" descr="https://www.editions-bordas.fr/sites/default/files/styles/desktop_ouvrage_full/public/medias/images/ouvrages/9782047339381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93000" y="127000"/>
            <a:ext cx="1535113" cy="2160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>
    <p:cover dir="d"/>
  </p:transition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Image 1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82550" y="-20638"/>
            <a:ext cx="9448800" cy="7874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506" name="Image 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250" y="1193800"/>
            <a:ext cx="8296275" cy="330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Rectangle 8"/>
          <p:cNvSpPr/>
          <p:nvPr/>
        </p:nvSpPr>
        <p:spPr>
          <a:xfrm>
            <a:off x="4137025" y="4748213"/>
            <a:ext cx="2995613" cy="1657350"/>
          </a:xfrm>
          <a:prstGeom prst="wedgeRectCallout">
            <a:avLst>
              <a:gd name="adj1" fmla="val 62196"/>
              <a:gd name="adj2" fmla="val -37105"/>
            </a:avLst>
          </a:prstGeom>
          <a:noFill/>
          <a:ln w="19050">
            <a:solidFill>
              <a:schemeClr val="accent5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5128" name="ZoneTexte 6"/>
          <p:cNvSpPr txBox="1">
            <a:spLocks noChangeArrowheads="1"/>
          </p:cNvSpPr>
          <p:nvPr/>
        </p:nvSpPr>
        <p:spPr bwMode="auto">
          <a:xfrm>
            <a:off x="95250" y="712788"/>
            <a:ext cx="2393950" cy="442912"/>
          </a:xfrm>
          <a:prstGeom prst="roundRect">
            <a:avLst/>
          </a:prstGeom>
          <a:solidFill>
            <a:schemeClr val="accent5"/>
          </a:solidFill>
          <a:ln>
            <a:noFill/>
          </a:ln>
          <a:extLst/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fr-FR" altLang="fr-FR" sz="2000" b="1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TRIOS GAGNANTS</a:t>
            </a:r>
          </a:p>
        </p:txBody>
      </p:sp>
      <p:sp>
        <p:nvSpPr>
          <p:cNvPr id="14" name="Text Box 2"/>
          <p:cNvSpPr txBox="1">
            <a:spLocks noChangeArrowheads="1"/>
          </p:cNvSpPr>
          <p:nvPr/>
        </p:nvSpPr>
        <p:spPr bwMode="auto">
          <a:xfrm>
            <a:off x="4141788" y="4864100"/>
            <a:ext cx="3062287" cy="1441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Font typeface="Arial" panose="020B0604020202020204" pitchFamily="34" charset="0"/>
              <a:buChar char="–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ts val="2000"/>
              </a:spcBef>
              <a:buFontTx/>
              <a:buNone/>
              <a:defRPr/>
            </a:pPr>
            <a:r>
              <a:rPr lang="fr-FR" altLang="fr-FR" sz="1800" dirty="0" smtClean="0">
                <a:solidFill>
                  <a:schemeClr val="accent5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… et qui font</a:t>
            </a:r>
            <a:r>
              <a:rPr lang="fr-FR" altLang="fr-FR" sz="1800" b="1" dirty="0" smtClean="0">
                <a:solidFill>
                  <a:schemeClr val="accent5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20 </a:t>
            </a:r>
            <a:r>
              <a:rPr lang="fr-FR" altLang="fr-FR" sz="1800" dirty="0" smtClean="0">
                <a:solidFill>
                  <a:schemeClr val="accent5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quand tu les </a:t>
            </a:r>
            <a:r>
              <a:rPr lang="fr-FR" altLang="fr-FR" sz="1800" b="1" dirty="0" smtClean="0">
                <a:solidFill>
                  <a:schemeClr val="accent5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additionnes</a:t>
            </a:r>
            <a:r>
              <a:rPr lang="fr-FR" altLang="fr-FR" sz="1800" dirty="0" smtClean="0">
                <a:solidFill>
                  <a:schemeClr val="accent5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, quand tu les </a:t>
            </a:r>
            <a:r>
              <a:rPr lang="fr-FR" altLang="fr-FR" sz="1800" b="1" dirty="0" smtClean="0">
                <a:solidFill>
                  <a:schemeClr val="accent5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soustrais</a:t>
            </a:r>
            <a:r>
              <a:rPr lang="fr-FR" altLang="fr-FR" sz="1800" dirty="0" smtClean="0">
                <a:solidFill>
                  <a:schemeClr val="accent5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ou quand tu les </a:t>
            </a:r>
            <a:r>
              <a:rPr lang="fr-FR" altLang="fr-FR" sz="1800" b="1" dirty="0" smtClean="0">
                <a:solidFill>
                  <a:schemeClr val="accent5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multiplies</a:t>
            </a:r>
            <a:r>
              <a:rPr lang="fr-FR" altLang="fr-FR" sz="1800" dirty="0" smtClean="0">
                <a:solidFill>
                  <a:schemeClr val="accent5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.</a:t>
            </a:r>
          </a:p>
          <a:p>
            <a:pPr eaLnBrk="1" hangingPunct="1">
              <a:spcBef>
                <a:spcPts val="2000"/>
              </a:spcBef>
              <a:buFontTx/>
              <a:buNone/>
              <a:defRPr/>
            </a:pPr>
            <a:r>
              <a:rPr lang="fr-FR" altLang="fr-FR" sz="800" dirty="0" smtClean="0">
                <a:solidFill>
                  <a:srgbClr val="FF0066"/>
                </a:solidFill>
                <a:latin typeface="Comic Sans MS" panose="030F0702030302020204" pitchFamily="66" charset="0"/>
              </a:rPr>
              <a:t/>
            </a:r>
            <a:br>
              <a:rPr lang="fr-FR" altLang="fr-FR" sz="800" dirty="0" smtClean="0">
                <a:solidFill>
                  <a:srgbClr val="FF0066"/>
                </a:solidFill>
                <a:latin typeface="Comic Sans MS" panose="030F0702030302020204" pitchFamily="66" charset="0"/>
              </a:rPr>
            </a:br>
            <a:endParaRPr lang="fr-FR" altLang="fr-FR" sz="2800" dirty="0" smtClean="0">
              <a:solidFill>
                <a:srgbClr val="FF0066"/>
              </a:solidFill>
              <a:latin typeface="Comic Sans MS" panose="030F0702030302020204" pitchFamily="66" charset="0"/>
            </a:endParaRPr>
          </a:p>
        </p:txBody>
      </p:sp>
      <p:grpSp>
        <p:nvGrpSpPr>
          <p:cNvPr id="6" name="Groupe 5"/>
          <p:cNvGrpSpPr>
            <a:grpSpLocks/>
          </p:cNvGrpSpPr>
          <p:nvPr/>
        </p:nvGrpSpPr>
        <p:grpSpPr bwMode="auto">
          <a:xfrm>
            <a:off x="95250" y="4100513"/>
            <a:ext cx="3897313" cy="2747962"/>
            <a:chOff x="95251" y="4101289"/>
            <a:chExt cx="3897924" cy="2747962"/>
          </a:xfrm>
        </p:grpSpPr>
        <p:sp>
          <p:nvSpPr>
            <p:cNvPr id="5142" name="Text Box 2"/>
            <p:cNvSpPr txBox="1">
              <a:spLocks noChangeArrowheads="1"/>
            </p:cNvSpPr>
            <p:nvPr/>
          </p:nvSpPr>
          <p:spPr bwMode="auto">
            <a:xfrm>
              <a:off x="1929101" y="4855351"/>
              <a:ext cx="2064074" cy="12398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spcBef>
                  <a:spcPct val="20000"/>
                </a:spcBef>
                <a:buFont typeface="Arial" panose="020B0604020202020204" pitchFamily="34" charset="0"/>
                <a:buChar char="–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ts val="2000"/>
                </a:spcBef>
                <a:buFontTx/>
                <a:buNone/>
                <a:defRPr/>
              </a:pPr>
              <a:r>
                <a:rPr lang="fr-FR" altLang="fr-FR" sz="1800" dirty="0" smtClean="0">
                  <a:solidFill>
                    <a:schemeClr val="accent5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Repère </a:t>
              </a:r>
              <a:r>
                <a:rPr lang="fr-FR" altLang="fr-FR" sz="1800" b="1" dirty="0" smtClean="0">
                  <a:solidFill>
                    <a:schemeClr val="accent5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deux ou trois nombres qui sont à côté </a:t>
              </a:r>
              <a:r>
                <a:rPr lang="fr-FR" altLang="fr-FR" sz="1800" dirty="0" smtClean="0">
                  <a:solidFill>
                    <a:schemeClr val="accent5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dans la grille…</a:t>
              </a:r>
            </a:p>
            <a:p>
              <a:pPr algn="ctr" eaLnBrk="1" hangingPunct="1">
                <a:spcBef>
                  <a:spcPts val="2000"/>
                </a:spcBef>
                <a:buFontTx/>
                <a:buNone/>
                <a:defRPr/>
              </a:pPr>
              <a:r>
                <a:rPr lang="fr-FR" altLang="fr-FR" sz="800" dirty="0" smtClean="0">
                  <a:solidFill>
                    <a:srgbClr val="FF0066"/>
                  </a:solidFill>
                  <a:latin typeface="Comic Sans MS" panose="030F0702030302020204" pitchFamily="66" charset="0"/>
                </a:rPr>
                <a:t/>
              </a:r>
              <a:br>
                <a:rPr lang="fr-FR" altLang="fr-FR" sz="800" dirty="0" smtClean="0">
                  <a:solidFill>
                    <a:srgbClr val="FF0066"/>
                  </a:solidFill>
                  <a:latin typeface="Comic Sans MS" panose="030F0702030302020204" pitchFamily="66" charset="0"/>
                </a:rPr>
              </a:br>
              <a:endParaRPr lang="fr-FR" altLang="fr-FR" sz="2800" dirty="0" smtClean="0">
                <a:solidFill>
                  <a:srgbClr val="FF0066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26" name="Rectangle à coins arrondis 25"/>
            <p:cNvSpPr/>
            <p:nvPr/>
          </p:nvSpPr>
          <p:spPr bwMode="auto">
            <a:xfrm>
              <a:off x="1910048" y="4755339"/>
              <a:ext cx="2059310" cy="1651000"/>
            </a:xfrm>
            <a:prstGeom prst="wedgeRectCallout">
              <a:avLst>
                <a:gd name="adj1" fmla="val -66216"/>
                <a:gd name="adj2" fmla="val -39571"/>
              </a:avLst>
            </a:prstGeom>
            <a:noFill/>
            <a:ln w="19050">
              <a:solidFill>
                <a:schemeClr val="accent5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fr-FR"/>
            </a:p>
          </p:txBody>
        </p:sp>
        <p:pic>
          <p:nvPicPr>
            <p:cNvPr id="21518" name="Image 4"/>
            <p:cNvPicPr>
              <a:picLocks noChangeAspect="1"/>
            </p:cNvPicPr>
            <p:nvPr/>
          </p:nvPicPr>
          <p:blipFill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5251" y="4101289"/>
              <a:ext cx="1547450" cy="27479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pic>
        <p:nvPicPr>
          <p:cNvPr id="7" name="Image 6"/>
          <p:cNvPicPr>
            <a:picLocks noChangeAspect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73900" y="3962400"/>
            <a:ext cx="1570038" cy="2751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515" name="Image 1"/>
          <p:cNvPicPr>
            <a:picLocks noChangeAspect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400" y="3175"/>
            <a:ext cx="1927225" cy="477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ZoneTexte 1"/>
          <p:cNvSpPr txBox="1">
            <a:spLocks noChangeArrowheads="1"/>
          </p:cNvSpPr>
          <p:nvPr/>
        </p:nvSpPr>
        <p:spPr bwMode="auto">
          <a:xfrm>
            <a:off x="6003428" y="6588885"/>
            <a:ext cx="3137397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fr-FR" altLang="fr-FR" sz="1100" dirty="0">
                <a:latin typeface="Arial" panose="020B0604020202020204" pitchFamily="34" charset="0"/>
              </a:rPr>
              <a:t>© BORDAS/SEJER, 2022 – Calcul mental CE1</a:t>
            </a:r>
          </a:p>
        </p:txBody>
      </p:sp>
      <p:pic>
        <p:nvPicPr>
          <p:cNvPr id="17" name="Picture 14" descr="https://www.editions-bordas.fr/sites/default/files/styles/desktop_ouvrage_full/public/medias/images/ouvrages/9782047339381.jpg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37538" y="147638"/>
            <a:ext cx="804862" cy="1133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Image 1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82550" y="-20638"/>
            <a:ext cx="9448800" cy="7874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3554" name="Image 1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250" y="1193800"/>
            <a:ext cx="8296275" cy="330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8" name="ZoneTexte 6"/>
          <p:cNvSpPr txBox="1">
            <a:spLocks noChangeArrowheads="1"/>
          </p:cNvSpPr>
          <p:nvPr/>
        </p:nvSpPr>
        <p:spPr bwMode="auto">
          <a:xfrm>
            <a:off x="95250" y="712788"/>
            <a:ext cx="2403475" cy="442912"/>
          </a:xfrm>
          <a:prstGeom prst="roundRect">
            <a:avLst/>
          </a:prstGeom>
          <a:solidFill>
            <a:schemeClr val="accent5"/>
          </a:solidFill>
          <a:ln>
            <a:noFill/>
          </a:ln>
          <a:extLst/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fr-FR" altLang="fr-FR" sz="2000" b="1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TRIOS GAGNANTS</a:t>
            </a:r>
          </a:p>
        </p:txBody>
      </p:sp>
      <p:pic>
        <p:nvPicPr>
          <p:cNvPr id="23559" name="Image 6"/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24050" y="3963988"/>
            <a:ext cx="1570038" cy="2749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" name="Groupe 1"/>
          <p:cNvGrpSpPr>
            <a:grpSpLocks/>
          </p:cNvGrpSpPr>
          <p:nvPr/>
        </p:nvGrpSpPr>
        <p:grpSpPr bwMode="auto">
          <a:xfrm>
            <a:off x="4318000" y="3965575"/>
            <a:ext cx="4598988" cy="2747963"/>
            <a:chOff x="5261742" y="3833772"/>
            <a:chExt cx="4204819" cy="2747962"/>
          </a:xfrm>
        </p:grpSpPr>
        <p:sp>
          <p:nvSpPr>
            <p:cNvPr id="9" name="Rectangle 8"/>
            <p:cNvSpPr/>
            <p:nvPr/>
          </p:nvSpPr>
          <p:spPr>
            <a:xfrm>
              <a:off x="6766885" y="5100597"/>
              <a:ext cx="2693871" cy="1131888"/>
            </a:xfrm>
            <a:prstGeom prst="wedgeRectCallout">
              <a:avLst>
                <a:gd name="adj1" fmla="val -64624"/>
                <a:gd name="adj2" fmla="val -86460"/>
              </a:avLst>
            </a:prstGeom>
            <a:noFill/>
            <a:ln w="19050">
              <a:solidFill>
                <a:schemeClr val="accent5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fr-FR"/>
            </a:p>
          </p:txBody>
        </p:sp>
        <p:pic>
          <p:nvPicPr>
            <p:cNvPr id="23566" name="Image 4"/>
            <p:cNvPicPr>
              <a:picLocks noChangeAspect="1"/>
            </p:cNvPicPr>
            <p:nvPr/>
          </p:nvPicPr>
          <p:blipFill>
            <a:blip r:embed="rId6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261742" y="3833772"/>
              <a:ext cx="1547450" cy="27479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4" name="Text Box 2"/>
            <p:cNvSpPr txBox="1">
              <a:spLocks noChangeArrowheads="1"/>
            </p:cNvSpPr>
            <p:nvPr/>
          </p:nvSpPr>
          <p:spPr bwMode="auto">
            <a:xfrm>
              <a:off x="6673993" y="5170447"/>
              <a:ext cx="2792568" cy="12223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spcBef>
                  <a:spcPct val="20000"/>
                </a:spcBef>
                <a:buFont typeface="Arial" panose="020B0604020202020204" pitchFamily="34" charset="0"/>
                <a:buChar char="–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 eaLnBrk="1" hangingPunct="1">
                <a:spcBef>
                  <a:spcPts val="2000"/>
                </a:spcBef>
                <a:buFontTx/>
                <a:buNone/>
                <a:defRPr/>
              </a:pPr>
              <a:r>
                <a:rPr lang="fr-FR" altLang="fr-FR" sz="1800" dirty="0" smtClean="0">
                  <a:solidFill>
                    <a:schemeClr val="accent5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Tu peux utiliser</a:t>
              </a:r>
            </a:p>
            <a:p>
              <a:pPr algn="ctr" eaLnBrk="1" hangingPunct="1">
                <a:spcBef>
                  <a:spcPts val="0"/>
                </a:spcBef>
                <a:buFontTx/>
                <a:buNone/>
                <a:defRPr/>
              </a:pPr>
              <a:r>
                <a:rPr lang="fr-FR" altLang="fr-FR" sz="1800" dirty="0" smtClean="0">
                  <a:solidFill>
                    <a:schemeClr val="accent5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ces</a:t>
              </a:r>
              <a:r>
                <a:rPr lang="fr-FR" altLang="fr-FR" sz="1800" b="1" dirty="0" smtClean="0">
                  <a:solidFill>
                    <a:schemeClr val="accent5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 nombres dans l’ordre que tu veux</a:t>
              </a:r>
              <a:r>
                <a:rPr lang="fr-FR" altLang="fr-FR" sz="1800" dirty="0" smtClean="0">
                  <a:solidFill>
                    <a:schemeClr val="accent5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 </a:t>
              </a:r>
              <a:r>
                <a:rPr lang="fr-FR" altLang="fr-FR" sz="1800" dirty="0">
                  <a:solidFill>
                    <a:schemeClr val="accent5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!</a:t>
              </a:r>
              <a:endParaRPr lang="fr-FR" altLang="fr-FR" sz="1800" dirty="0" smtClean="0">
                <a:solidFill>
                  <a:schemeClr val="accent5"/>
                </a:solidFill>
                <a:latin typeface="Verdana" panose="020B0604030504040204" pitchFamily="34" charset="0"/>
                <a:ea typeface="Verdana" panose="020B0604030504040204" pitchFamily="34" charset="0"/>
              </a:endParaRPr>
            </a:p>
            <a:p>
              <a:pPr algn="ctr" eaLnBrk="1" hangingPunct="1">
                <a:spcBef>
                  <a:spcPts val="2000"/>
                </a:spcBef>
                <a:buFontTx/>
                <a:buNone/>
                <a:defRPr/>
              </a:pPr>
              <a:r>
                <a:rPr lang="fr-FR" altLang="fr-FR" sz="800" dirty="0" smtClean="0">
                  <a:solidFill>
                    <a:srgbClr val="FF0066"/>
                  </a:solidFill>
                  <a:latin typeface="Comic Sans MS" panose="030F0702030302020204" pitchFamily="66" charset="0"/>
                </a:rPr>
                <a:t/>
              </a:r>
              <a:br>
                <a:rPr lang="fr-FR" altLang="fr-FR" sz="800" dirty="0" smtClean="0">
                  <a:solidFill>
                    <a:srgbClr val="FF0066"/>
                  </a:solidFill>
                  <a:latin typeface="Comic Sans MS" panose="030F0702030302020204" pitchFamily="66" charset="0"/>
                </a:rPr>
              </a:br>
              <a:endParaRPr lang="fr-FR" altLang="fr-FR" sz="2800" dirty="0" smtClean="0">
                <a:solidFill>
                  <a:srgbClr val="FF0066"/>
                </a:solidFill>
                <a:latin typeface="Comic Sans MS" panose="030F0702030302020204" pitchFamily="66" charset="0"/>
              </a:endParaRPr>
            </a:p>
          </p:txBody>
        </p:sp>
      </p:grpSp>
      <p:grpSp>
        <p:nvGrpSpPr>
          <p:cNvPr id="23561" name="Groupe 3"/>
          <p:cNvGrpSpPr>
            <a:grpSpLocks/>
          </p:cNvGrpSpPr>
          <p:nvPr/>
        </p:nvGrpSpPr>
        <p:grpSpPr bwMode="auto">
          <a:xfrm>
            <a:off x="158750" y="5524500"/>
            <a:ext cx="4543425" cy="1120775"/>
            <a:chOff x="475740" y="5525095"/>
            <a:chExt cx="3334260" cy="1119585"/>
          </a:xfrm>
        </p:grpSpPr>
        <p:sp>
          <p:nvSpPr>
            <p:cNvPr id="26" name="Rectangle à coins arrondis 25"/>
            <p:cNvSpPr/>
            <p:nvPr/>
          </p:nvSpPr>
          <p:spPr bwMode="auto">
            <a:xfrm>
              <a:off x="515350" y="5525095"/>
              <a:ext cx="3294650" cy="1119585"/>
            </a:xfrm>
            <a:prstGeom prst="wedgeRectCallout">
              <a:avLst>
                <a:gd name="adj1" fmla="val -4535"/>
                <a:gd name="adj2" fmla="val -62135"/>
              </a:avLst>
            </a:prstGeom>
            <a:solidFill>
              <a:schemeClr val="bg1"/>
            </a:solidFill>
            <a:ln w="19050">
              <a:solidFill>
                <a:schemeClr val="accent5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fr-FR"/>
            </a:p>
          </p:txBody>
        </p:sp>
        <p:sp>
          <p:nvSpPr>
            <p:cNvPr id="5142" name="Text Box 2"/>
            <p:cNvSpPr txBox="1">
              <a:spLocks noChangeArrowheads="1"/>
            </p:cNvSpPr>
            <p:nvPr/>
          </p:nvSpPr>
          <p:spPr bwMode="auto">
            <a:xfrm>
              <a:off x="475740" y="5593286"/>
              <a:ext cx="3334260" cy="93245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spcBef>
                  <a:spcPct val="20000"/>
                </a:spcBef>
                <a:buFont typeface="Arial" panose="020B0604020202020204" pitchFamily="34" charset="0"/>
                <a:buChar char="–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 eaLnBrk="1" hangingPunct="1">
                <a:spcBef>
                  <a:spcPts val="0"/>
                </a:spcBef>
                <a:buFontTx/>
                <a:buNone/>
                <a:defRPr/>
              </a:pPr>
              <a:r>
                <a:rPr lang="fr-FR" altLang="fr-FR" sz="1800" dirty="0" smtClean="0">
                  <a:solidFill>
                    <a:schemeClr val="accent5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Tu peux utiliser tous les opérateurs que tu veux dans chaque calcul !</a:t>
              </a:r>
            </a:p>
            <a:p>
              <a:pPr algn="ctr" eaLnBrk="1" hangingPunct="1">
                <a:spcBef>
                  <a:spcPts val="0"/>
                </a:spcBef>
                <a:buFontTx/>
                <a:buNone/>
                <a:defRPr/>
              </a:pPr>
              <a:r>
                <a:rPr lang="fr-FR" altLang="fr-FR" sz="2800" b="1" dirty="0" smtClean="0">
                  <a:solidFill>
                    <a:schemeClr val="accent6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+</a:t>
              </a:r>
              <a:r>
                <a:rPr lang="fr-FR" altLang="fr-FR" sz="2800" b="1" dirty="0" smtClean="0">
                  <a:solidFill>
                    <a:schemeClr val="accent5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  </a:t>
              </a:r>
              <a:r>
                <a:rPr lang="fr-FR" altLang="fr-FR" sz="2800" b="1" dirty="0" smtClean="0">
                  <a:solidFill>
                    <a:srgbClr val="7030A0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-</a:t>
              </a:r>
              <a:r>
                <a:rPr lang="fr-FR" altLang="fr-FR" sz="2800" b="1" dirty="0" smtClean="0">
                  <a:solidFill>
                    <a:schemeClr val="accent5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  </a:t>
              </a:r>
              <a:r>
                <a:rPr lang="fr-FR" altLang="fr-FR" sz="2800" b="1" dirty="0" smtClean="0">
                  <a:solidFill>
                    <a:srgbClr val="00B050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x</a:t>
              </a:r>
            </a:p>
            <a:p>
              <a:pPr algn="ctr" eaLnBrk="1" hangingPunct="1">
                <a:spcBef>
                  <a:spcPts val="2000"/>
                </a:spcBef>
                <a:buFontTx/>
                <a:buNone/>
                <a:defRPr/>
              </a:pPr>
              <a:r>
                <a:rPr lang="fr-FR" altLang="fr-FR" sz="800" dirty="0" smtClean="0">
                  <a:solidFill>
                    <a:srgbClr val="FF0066"/>
                  </a:solidFill>
                  <a:latin typeface="Comic Sans MS" panose="030F0702030302020204" pitchFamily="66" charset="0"/>
                </a:rPr>
                <a:t/>
              </a:r>
              <a:br>
                <a:rPr lang="fr-FR" altLang="fr-FR" sz="800" dirty="0" smtClean="0">
                  <a:solidFill>
                    <a:srgbClr val="FF0066"/>
                  </a:solidFill>
                  <a:latin typeface="Comic Sans MS" panose="030F0702030302020204" pitchFamily="66" charset="0"/>
                </a:rPr>
              </a:br>
              <a:endParaRPr lang="fr-FR" altLang="fr-FR" sz="2800" dirty="0" smtClean="0">
                <a:solidFill>
                  <a:srgbClr val="FF0066"/>
                </a:solidFill>
                <a:latin typeface="Comic Sans MS" panose="030F0702030302020204" pitchFamily="66" charset="0"/>
              </a:endParaRPr>
            </a:p>
          </p:txBody>
        </p:sp>
      </p:grpSp>
      <p:pic>
        <p:nvPicPr>
          <p:cNvPr id="23562" name="Image 1"/>
          <p:cNvPicPr>
            <a:picLocks noChangeAspect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400" y="3175"/>
            <a:ext cx="1927225" cy="477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" name="ZoneTexte 1"/>
          <p:cNvSpPr txBox="1">
            <a:spLocks noChangeArrowheads="1"/>
          </p:cNvSpPr>
          <p:nvPr/>
        </p:nvSpPr>
        <p:spPr bwMode="auto">
          <a:xfrm>
            <a:off x="6003428" y="6588885"/>
            <a:ext cx="3137397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fr-FR" altLang="fr-FR" sz="1100" dirty="0">
                <a:latin typeface="Arial" panose="020B0604020202020204" pitchFamily="34" charset="0"/>
              </a:rPr>
              <a:t>© BORDAS/SEJER, 2022 – Calcul mental CE1</a:t>
            </a:r>
          </a:p>
        </p:txBody>
      </p:sp>
      <p:pic>
        <p:nvPicPr>
          <p:cNvPr id="18" name="Picture 14" descr="https://www.editions-bordas.fr/sites/default/files/styles/desktop_ouvrage_full/public/medias/images/ouvrages/9782047339381.jpg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37538" y="147638"/>
            <a:ext cx="804862" cy="1133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Image 1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82550" y="-20638"/>
            <a:ext cx="9448800" cy="7874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602" name="Image 1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113" y="2416175"/>
            <a:ext cx="8296275" cy="330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8" name="ZoneTexte 6"/>
          <p:cNvSpPr txBox="1">
            <a:spLocks noChangeArrowheads="1"/>
          </p:cNvSpPr>
          <p:nvPr/>
        </p:nvSpPr>
        <p:spPr bwMode="auto">
          <a:xfrm>
            <a:off x="95250" y="712788"/>
            <a:ext cx="2435225" cy="442912"/>
          </a:xfrm>
          <a:prstGeom prst="roundRect">
            <a:avLst/>
          </a:prstGeom>
          <a:solidFill>
            <a:schemeClr val="accent5"/>
          </a:solidFill>
          <a:ln>
            <a:noFill/>
          </a:ln>
          <a:extLst/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fr-FR" altLang="fr-FR" sz="2000" b="1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TRIOS GAGNANTS</a:t>
            </a:r>
          </a:p>
        </p:txBody>
      </p:sp>
      <p:pic>
        <p:nvPicPr>
          <p:cNvPr id="25607" name="Image 6"/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61063" y="66675"/>
            <a:ext cx="1570037" cy="2749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5608" name="Groupe 12"/>
          <p:cNvGrpSpPr>
            <a:grpSpLocks/>
          </p:cNvGrpSpPr>
          <p:nvPr/>
        </p:nvGrpSpPr>
        <p:grpSpPr bwMode="auto">
          <a:xfrm>
            <a:off x="3165475" y="1155700"/>
            <a:ext cx="2638425" cy="839788"/>
            <a:chOff x="1808938" y="4321382"/>
            <a:chExt cx="2637128" cy="1012774"/>
          </a:xfrm>
        </p:grpSpPr>
        <p:sp>
          <p:nvSpPr>
            <p:cNvPr id="15" name="Text Box 2"/>
            <p:cNvSpPr txBox="1">
              <a:spLocks noChangeArrowheads="1"/>
            </p:cNvSpPr>
            <p:nvPr/>
          </p:nvSpPr>
          <p:spPr bwMode="auto">
            <a:xfrm>
              <a:off x="1808938" y="4369245"/>
              <a:ext cx="2637128" cy="8289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spcBef>
                  <a:spcPct val="20000"/>
                </a:spcBef>
                <a:buFont typeface="Arial" panose="020B0604020202020204" pitchFamily="34" charset="0"/>
                <a:buChar char="–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 eaLnBrk="1" hangingPunct="1">
                <a:spcBef>
                  <a:spcPts val="2000"/>
                </a:spcBef>
                <a:spcAft>
                  <a:spcPts val="600"/>
                </a:spcAft>
                <a:buFontTx/>
                <a:buNone/>
                <a:defRPr/>
              </a:pPr>
              <a:r>
                <a:rPr lang="fr-FR" altLang="fr-FR" sz="1800" dirty="0" smtClean="0">
                  <a:solidFill>
                    <a:schemeClr val="accent5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Et maintenant, entraîne-toi !</a:t>
              </a:r>
              <a:endParaRPr lang="fr-FR" altLang="fr-FR" sz="2800" dirty="0" smtClean="0">
                <a:solidFill>
                  <a:schemeClr val="accent5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16" name="Rectangle à coins arrondis 25"/>
            <p:cNvSpPr/>
            <p:nvPr/>
          </p:nvSpPr>
          <p:spPr bwMode="auto">
            <a:xfrm>
              <a:off x="1875580" y="4321382"/>
              <a:ext cx="2464176" cy="1012774"/>
            </a:xfrm>
            <a:prstGeom prst="wedgeRectCallout">
              <a:avLst>
                <a:gd name="adj1" fmla="val 63739"/>
                <a:gd name="adj2" fmla="val -57145"/>
              </a:avLst>
            </a:prstGeom>
            <a:noFill/>
            <a:ln w="19050">
              <a:solidFill>
                <a:schemeClr val="accent5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fr-FR"/>
            </a:p>
          </p:txBody>
        </p:sp>
      </p:grpSp>
      <p:grpSp>
        <p:nvGrpSpPr>
          <p:cNvPr id="25609" name="Groupe 2"/>
          <p:cNvGrpSpPr>
            <a:grpSpLocks/>
          </p:cNvGrpSpPr>
          <p:nvPr/>
        </p:nvGrpSpPr>
        <p:grpSpPr bwMode="auto">
          <a:xfrm>
            <a:off x="-19050" y="4119563"/>
            <a:ext cx="4732338" cy="2747962"/>
            <a:chOff x="-19050" y="4119563"/>
            <a:chExt cx="4731545" cy="2747962"/>
          </a:xfrm>
        </p:grpSpPr>
        <p:pic>
          <p:nvPicPr>
            <p:cNvPr id="25611" name="Image 4"/>
            <p:cNvPicPr>
              <a:picLocks noChangeAspect="1"/>
            </p:cNvPicPr>
            <p:nvPr/>
          </p:nvPicPr>
          <p:blipFill>
            <a:blip r:embed="rId6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19050" y="4119563"/>
              <a:ext cx="1547426" cy="27479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9" name="Rectangle 18"/>
            <p:cNvSpPr/>
            <p:nvPr/>
          </p:nvSpPr>
          <p:spPr bwMode="auto">
            <a:xfrm>
              <a:off x="2187205" y="4965700"/>
              <a:ext cx="2525290" cy="1354138"/>
            </a:xfrm>
            <a:prstGeom prst="wedgeRectCallout">
              <a:avLst>
                <a:gd name="adj1" fmla="val -91026"/>
                <a:gd name="adj2" fmla="val -50788"/>
              </a:avLst>
            </a:prstGeom>
            <a:solidFill>
              <a:schemeClr val="bg1"/>
            </a:solidFill>
            <a:ln w="19050">
              <a:solidFill>
                <a:schemeClr val="accent5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fr-FR"/>
            </a:p>
          </p:txBody>
        </p:sp>
        <p:sp>
          <p:nvSpPr>
            <p:cNvPr id="20" name="Rectangle 1"/>
            <p:cNvSpPr>
              <a:spLocks noChangeArrowheads="1"/>
            </p:cNvSpPr>
            <p:nvPr/>
          </p:nvSpPr>
          <p:spPr bwMode="auto">
            <a:xfrm>
              <a:off x="2187205" y="5041900"/>
              <a:ext cx="2460213" cy="12017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  <a:defRPr/>
              </a:pPr>
              <a:r>
                <a:rPr lang="fr-FR" altLang="fr-FR" sz="1800" dirty="0" smtClean="0">
                  <a:solidFill>
                    <a:schemeClr val="accent5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Écris sur ton cahier ou sur l’ardoise les opérations que tu as trouvées !</a:t>
              </a:r>
            </a:p>
          </p:txBody>
        </p:sp>
      </p:grpSp>
      <p:pic>
        <p:nvPicPr>
          <p:cNvPr id="25610" name="Image 1"/>
          <p:cNvPicPr>
            <a:picLocks noChangeAspect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400" y="3175"/>
            <a:ext cx="1927225" cy="477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" name="ZoneTexte 1"/>
          <p:cNvSpPr txBox="1">
            <a:spLocks noChangeArrowheads="1"/>
          </p:cNvSpPr>
          <p:nvPr/>
        </p:nvSpPr>
        <p:spPr bwMode="auto">
          <a:xfrm>
            <a:off x="6003428" y="6588885"/>
            <a:ext cx="3137397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fr-FR" altLang="fr-FR" sz="1100" dirty="0">
                <a:latin typeface="Arial" panose="020B0604020202020204" pitchFamily="34" charset="0"/>
              </a:rPr>
              <a:t>© BORDAS/SEJER, 2022 – Calcul mental CE1</a:t>
            </a:r>
          </a:p>
        </p:txBody>
      </p:sp>
      <p:pic>
        <p:nvPicPr>
          <p:cNvPr id="21" name="Picture 14" descr="https://www.editions-bordas.fr/sites/default/files/styles/desktop_ouvrage_full/public/medias/images/ouvrages/9782047339381.jpg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37538" y="147638"/>
            <a:ext cx="804862" cy="1133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" name="Image 1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82550" y="-20638"/>
            <a:ext cx="9448800" cy="7874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650" name="Image 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25" y="1198563"/>
            <a:ext cx="8307388" cy="3259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8" name="ZoneTexte 6"/>
          <p:cNvSpPr txBox="1">
            <a:spLocks noChangeArrowheads="1"/>
          </p:cNvSpPr>
          <p:nvPr/>
        </p:nvSpPr>
        <p:spPr bwMode="auto">
          <a:xfrm>
            <a:off x="95250" y="712788"/>
            <a:ext cx="2414588" cy="442912"/>
          </a:xfrm>
          <a:prstGeom prst="roundRect">
            <a:avLst/>
          </a:prstGeom>
          <a:solidFill>
            <a:schemeClr val="accent5"/>
          </a:solidFill>
          <a:ln>
            <a:noFill/>
          </a:ln>
          <a:extLst/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fr-FR" altLang="fr-FR" sz="2000" b="1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TRIOS GAGNANTS</a:t>
            </a:r>
          </a:p>
        </p:txBody>
      </p:sp>
      <p:pic>
        <p:nvPicPr>
          <p:cNvPr id="22" name="Image 21"/>
          <p:cNvPicPr>
            <a:picLocks noChangeAspect="1"/>
          </p:cNvPicPr>
          <p:nvPr/>
        </p:nvPicPr>
        <p:blipFill rotWithShape="1">
          <a:blip r:embed="rId5">
            <a:clrChange>
              <a:clrFrom>
                <a:srgbClr val="FFFEFE"/>
              </a:clrFrom>
              <a:clrTo>
                <a:srgbClr val="FFFEFE">
                  <a:alpha val="0"/>
                </a:srgbClr>
              </a:clrTo>
            </a:clrChange>
          </a:blip>
          <a:srcRect l="12089"/>
          <a:stretch/>
        </p:blipFill>
        <p:spPr>
          <a:xfrm>
            <a:off x="2367235" y="3722882"/>
            <a:ext cx="983559" cy="1231393"/>
          </a:xfrm>
          <a:prstGeom prst="ellipse">
            <a:avLst/>
          </a:prstGeom>
        </p:spPr>
      </p:pic>
      <p:sp>
        <p:nvSpPr>
          <p:cNvPr id="23" name="Rectangle 22"/>
          <p:cNvSpPr/>
          <p:nvPr/>
        </p:nvSpPr>
        <p:spPr>
          <a:xfrm>
            <a:off x="268941" y="4827588"/>
            <a:ext cx="3998259" cy="1731962"/>
          </a:xfrm>
          <a:prstGeom prst="wedgeRectCallout">
            <a:avLst>
              <a:gd name="adj1" fmla="val -973"/>
              <a:gd name="adj2" fmla="val -64876"/>
            </a:avLst>
          </a:prstGeom>
          <a:solidFill>
            <a:schemeClr val="bg1"/>
          </a:solidFill>
          <a:ln w="19050">
            <a:solidFill>
              <a:srgbClr val="FF006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24" name="Text Box 2"/>
          <p:cNvSpPr txBox="1">
            <a:spLocks noChangeArrowheads="1"/>
          </p:cNvSpPr>
          <p:nvPr/>
        </p:nvSpPr>
        <p:spPr bwMode="auto">
          <a:xfrm>
            <a:off x="357188" y="4910138"/>
            <a:ext cx="3910012" cy="1555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Font typeface="Arial" panose="020B0604020202020204" pitchFamily="34" charset="0"/>
              <a:buChar char="–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ts val="600"/>
              </a:spcBef>
              <a:spcAft>
                <a:spcPts val="600"/>
              </a:spcAft>
              <a:buFontTx/>
              <a:buNone/>
              <a:defRPr/>
            </a:pPr>
            <a:r>
              <a:rPr lang="fr-FR" altLang="fr-FR" sz="1800" dirty="0" smtClean="0">
                <a:solidFill>
                  <a:srgbClr val="FF0066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Moi, j’ai trouvé :</a:t>
            </a:r>
            <a:endParaRPr lang="fr-FR" altLang="fr-FR" sz="1800" dirty="0">
              <a:solidFill>
                <a:srgbClr val="FF0066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eaLnBrk="1" hangingPunct="1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None/>
              <a:defRPr/>
            </a:pPr>
            <a:r>
              <a:rPr lang="fr-FR" altLang="fr-FR" sz="1800" b="1" dirty="0" smtClean="0">
                <a:solidFill>
                  <a:srgbClr val="FF0066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9</a:t>
            </a:r>
            <a:r>
              <a:rPr lang="fr-FR" altLang="fr-FR" sz="1800" b="1" dirty="0" smtClean="0">
                <a:solidFill>
                  <a:schemeClr val="accent6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+</a:t>
            </a:r>
            <a:r>
              <a:rPr lang="fr-FR" altLang="fr-FR" sz="1800" b="1" dirty="0" smtClean="0">
                <a:solidFill>
                  <a:srgbClr val="7030A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fr-FR" altLang="fr-FR" sz="1800" b="1" dirty="0" smtClean="0">
                <a:solidFill>
                  <a:srgbClr val="FF0066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7 = 16  </a:t>
            </a:r>
            <a:r>
              <a:rPr lang="fr-FR" altLang="fr-FR" sz="1800" dirty="0" smtClean="0">
                <a:solidFill>
                  <a:srgbClr val="FF0066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puis  </a:t>
            </a:r>
            <a:r>
              <a:rPr lang="fr-FR" altLang="fr-FR" sz="1800" b="1" dirty="0" smtClean="0">
                <a:solidFill>
                  <a:srgbClr val="FF0066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16 </a:t>
            </a:r>
            <a:r>
              <a:rPr lang="fr-FR" altLang="fr-FR" sz="1800" b="1" dirty="0" smtClean="0">
                <a:solidFill>
                  <a:schemeClr val="accent6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+</a:t>
            </a:r>
            <a:r>
              <a:rPr lang="fr-FR" altLang="fr-FR" sz="1800" b="1" dirty="0" smtClean="0">
                <a:solidFill>
                  <a:srgbClr val="7030A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fr-FR" altLang="fr-FR" sz="1800" b="1" dirty="0" smtClean="0">
                <a:solidFill>
                  <a:srgbClr val="FF0066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4 = 20</a:t>
            </a:r>
            <a:endParaRPr lang="fr-FR" altLang="fr-FR" sz="1800" dirty="0">
              <a:solidFill>
                <a:srgbClr val="FF0066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14" name="Text Box 2"/>
          <p:cNvSpPr txBox="1">
            <a:spLocks noChangeArrowheads="1"/>
          </p:cNvSpPr>
          <p:nvPr/>
        </p:nvSpPr>
        <p:spPr bwMode="auto">
          <a:xfrm>
            <a:off x="358439" y="5777809"/>
            <a:ext cx="3910012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Font typeface="Arial" panose="020B0604020202020204" pitchFamily="34" charset="0"/>
              <a:buChar char="–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None/>
              <a:defRPr/>
            </a:pPr>
            <a:r>
              <a:rPr lang="fr-FR" altLang="fr-FR" sz="1800" b="1" dirty="0" smtClean="0">
                <a:solidFill>
                  <a:srgbClr val="FF0066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5</a:t>
            </a:r>
            <a:r>
              <a:rPr lang="fr-FR" altLang="fr-FR" sz="1800" b="1" dirty="0" smtClean="0">
                <a:solidFill>
                  <a:schemeClr val="accent6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fr-FR" altLang="fr-FR" sz="1800" b="1" dirty="0" smtClean="0">
                <a:solidFill>
                  <a:srgbClr val="00B05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x</a:t>
            </a:r>
            <a:r>
              <a:rPr lang="fr-FR" altLang="fr-FR" sz="1800" b="1" dirty="0" smtClean="0">
                <a:solidFill>
                  <a:srgbClr val="7030A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fr-FR" altLang="fr-FR" sz="1800" b="1" dirty="0">
                <a:solidFill>
                  <a:srgbClr val="FF0066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5</a:t>
            </a:r>
            <a:r>
              <a:rPr lang="fr-FR" altLang="fr-FR" sz="1800" b="1" dirty="0" smtClean="0">
                <a:solidFill>
                  <a:srgbClr val="7030A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fr-FR" altLang="fr-FR" sz="1800" b="1" dirty="0" smtClean="0">
                <a:solidFill>
                  <a:srgbClr val="FF0066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= 25  </a:t>
            </a:r>
            <a:r>
              <a:rPr lang="fr-FR" altLang="fr-FR" sz="1800" dirty="0" smtClean="0">
                <a:solidFill>
                  <a:srgbClr val="FF0066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puis  </a:t>
            </a:r>
            <a:r>
              <a:rPr lang="fr-FR" altLang="fr-FR" sz="1800" b="1" dirty="0" smtClean="0">
                <a:solidFill>
                  <a:srgbClr val="FF0066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25 </a:t>
            </a:r>
            <a:r>
              <a:rPr lang="fr-FR" altLang="fr-FR" sz="1800" b="1" dirty="0" smtClean="0">
                <a:solidFill>
                  <a:srgbClr val="7030A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–</a:t>
            </a:r>
            <a:r>
              <a:rPr lang="fr-FR" altLang="fr-FR" sz="1800" b="1" dirty="0" smtClean="0">
                <a:solidFill>
                  <a:srgbClr val="FF0066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5 = 20</a:t>
            </a:r>
          </a:p>
        </p:txBody>
      </p:sp>
      <p:sp>
        <p:nvSpPr>
          <p:cNvPr id="15" name="Text Box 2"/>
          <p:cNvSpPr txBox="1">
            <a:spLocks noChangeArrowheads="1"/>
          </p:cNvSpPr>
          <p:nvPr/>
        </p:nvSpPr>
        <p:spPr bwMode="auto">
          <a:xfrm>
            <a:off x="365611" y="6193139"/>
            <a:ext cx="3910012" cy="4597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Font typeface="Arial" panose="020B0604020202020204" pitchFamily="34" charset="0"/>
              <a:buChar char="–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None/>
              <a:defRPr/>
            </a:pPr>
            <a:r>
              <a:rPr lang="fr-FR" altLang="fr-FR" sz="1800" b="1" dirty="0" smtClean="0">
                <a:solidFill>
                  <a:srgbClr val="FF0066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5</a:t>
            </a:r>
            <a:r>
              <a:rPr lang="fr-FR" altLang="fr-FR" sz="1800" b="1" dirty="0" smtClean="0">
                <a:solidFill>
                  <a:schemeClr val="accent6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fr-FR" altLang="fr-FR" sz="1800" b="1" dirty="0">
                <a:solidFill>
                  <a:srgbClr val="00B05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x</a:t>
            </a:r>
            <a:r>
              <a:rPr lang="fr-FR" altLang="fr-FR" sz="1800" b="1" dirty="0">
                <a:solidFill>
                  <a:srgbClr val="7030A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fr-FR" altLang="fr-FR" sz="1800" b="1" dirty="0" smtClean="0">
                <a:solidFill>
                  <a:srgbClr val="FF0066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4</a:t>
            </a:r>
            <a:r>
              <a:rPr lang="fr-FR" altLang="fr-FR" sz="1800" b="1" dirty="0" smtClean="0">
                <a:solidFill>
                  <a:srgbClr val="7030A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fr-FR" altLang="fr-FR" sz="1800" b="1" dirty="0">
                <a:solidFill>
                  <a:srgbClr val="FF0066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= </a:t>
            </a:r>
            <a:r>
              <a:rPr lang="fr-FR" altLang="fr-FR" sz="1800" b="1" dirty="0" smtClean="0">
                <a:solidFill>
                  <a:srgbClr val="FF0066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20</a:t>
            </a:r>
            <a:endParaRPr lang="fr-FR" altLang="fr-FR" sz="1800" dirty="0" smtClean="0">
              <a:solidFill>
                <a:srgbClr val="FF0066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2" name="Ellipse 1"/>
          <p:cNvSpPr/>
          <p:nvPr/>
        </p:nvSpPr>
        <p:spPr>
          <a:xfrm>
            <a:off x="7033888" y="2375826"/>
            <a:ext cx="441063" cy="894237"/>
          </a:xfrm>
          <a:prstGeom prst="ellipse">
            <a:avLst/>
          </a:prstGeom>
          <a:noFill/>
          <a:ln w="19050">
            <a:solidFill>
              <a:srgbClr val="00B05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" name="Rectangle 2"/>
          <p:cNvSpPr/>
          <p:nvPr/>
        </p:nvSpPr>
        <p:spPr>
          <a:xfrm>
            <a:off x="1204856" y="2635624"/>
            <a:ext cx="1162379" cy="376517"/>
          </a:xfrm>
          <a:prstGeom prst="rect">
            <a:avLst/>
          </a:prstGeom>
          <a:noFill/>
          <a:ln w="19050">
            <a:solidFill>
              <a:srgbClr val="00B05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8" name="Ellipse 17"/>
          <p:cNvSpPr/>
          <p:nvPr/>
        </p:nvSpPr>
        <p:spPr>
          <a:xfrm>
            <a:off x="5072888" y="2984194"/>
            <a:ext cx="1798021" cy="401178"/>
          </a:xfrm>
          <a:prstGeom prst="ellipse">
            <a:avLst/>
          </a:prstGeom>
          <a:noFill/>
          <a:ln w="19050">
            <a:solidFill>
              <a:srgbClr val="00B05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9" name="Rectangle 18"/>
          <p:cNvSpPr/>
          <p:nvPr/>
        </p:nvSpPr>
        <p:spPr>
          <a:xfrm>
            <a:off x="1204855" y="3129382"/>
            <a:ext cx="1162379" cy="376517"/>
          </a:xfrm>
          <a:prstGeom prst="rect">
            <a:avLst/>
          </a:prstGeom>
          <a:noFill/>
          <a:ln w="19050">
            <a:solidFill>
              <a:srgbClr val="00B05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0" name="Rectangle 19"/>
          <p:cNvSpPr/>
          <p:nvPr/>
        </p:nvSpPr>
        <p:spPr>
          <a:xfrm>
            <a:off x="1190710" y="3589038"/>
            <a:ext cx="761915" cy="376517"/>
          </a:xfrm>
          <a:prstGeom prst="rect">
            <a:avLst/>
          </a:prstGeom>
          <a:noFill/>
          <a:ln w="19050">
            <a:solidFill>
              <a:srgbClr val="00B05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1" name="Ellipse 20"/>
          <p:cNvSpPr/>
          <p:nvPr/>
        </p:nvSpPr>
        <p:spPr>
          <a:xfrm>
            <a:off x="5165222" y="3012141"/>
            <a:ext cx="441063" cy="673866"/>
          </a:xfrm>
          <a:prstGeom prst="ellipse">
            <a:avLst/>
          </a:prstGeom>
          <a:noFill/>
          <a:ln w="19050">
            <a:solidFill>
              <a:srgbClr val="00B05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5" name="ZoneTexte 1"/>
          <p:cNvSpPr txBox="1">
            <a:spLocks noChangeArrowheads="1"/>
          </p:cNvSpPr>
          <p:nvPr/>
        </p:nvSpPr>
        <p:spPr bwMode="auto">
          <a:xfrm>
            <a:off x="6003428" y="6588885"/>
            <a:ext cx="3137397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fr-FR" altLang="fr-FR" sz="1100" dirty="0">
                <a:latin typeface="Arial" panose="020B0604020202020204" pitchFamily="34" charset="0"/>
              </a:rPr>
              <a:t>© BORDAS/SEJER, 2022 – Calcul mental CE1</a:t>
            </a:r>
          </a:p>
        </p:txBody>
      </p:sp>
      <p:pic>
        <p:nvPicPr>
          <p:cNvPr id="27" name="Image 1"/>
          <p:cNvPicPr>
            <a:picLocks noChangeAspect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400" y="3175"/>
            <a:ext cx="1927225" cy="477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8" name="Picture 14" descr="https://www.editions-bordas.fr/sites/default/files/styles/desktop_ouvrage_full/public/medias/images/ouvrages/9782047339381.jp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37538" y="147638"/>
            <a:ext cx="804862" cy="1133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animBg="1"/>
      <p:bldP spid="24" grpId="0"/>
      <p:bldP spid="14" grpId="0"/>
      <p:bldP spid="15" grpId="0"/>
      <p:bldP spid="2" grpId="0" animBg="1"/>
      <p:bldP spid="3" grpId="0" animBg="1"/>
      <p:bldP spid="18" grpId="0" animBg="1"/>
      <p:bldP spid="19" grpId="0" animBg="1"/>
      <p:bldP spid="20" grpId="0" animBg="1"/>
      <p:bldP spid="21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" name="Image 1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82550" y="-20638"/>
            <a:ext cx="9448800" cy="7874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650" name="Image 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25" y="1198563"/>
            <a:ext cx="8307388" cy="3259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8" name="ZoneTexte 6"/>
          <p:cNvSpPr txBox="1">
            <a:spLocks noChangeArrowheads="1"/>
          </p:cNvSpPr>
          <p:nvPr/>
        </p:nvSpPr>
        <p:spPr bwMode="auto">
          <a:xfrm>
            <a:off x="95250" y="712788"/>
            <a:ext cx="2414588" cy="442912"/>
          </a:xfrm>
          <a:prstGeom prst="roundRect">
            <a:avLst/>
          </a:prstGeom>
          <a:solidFill>
            <a:schemeClr val="accent5"/>
          </a:solidFill>
          <a:ln>
            <a:noFill/>
          </a:ln>
          <a:extLst/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fr-FR" altLang="fr-FR" sz="2000" b="1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TRIOS GAGNANTS</a:t>
            </a:r>
          </a:p>
        </p:txBody>
      </p:sp>
      <p:pic>
        <p:nvPicPr>
          <p:cNvPr id="22" name="Image 21"/>
          <p:cNvPicPr>
            <a:picLocks noChangeAspect="1"/>
          </p:cNvPicPr>
          <p:nvPr/>
        </p:nvPicPr>
        <p:blipFill rotWithShape="1">
          <a:blip r:embed="rId5">
            <a:clrChange>
              <a:clrFrom>
                <a:srgbClr val="FFFEFE"/>
              </a:clrFrom>
              <a:clrTo>
                <a:srgbClr val="FFFEFE">
                  <a:alpha val="0"/>
                </a:srgbClr>
              </a:clrTo>
            </a:clrChange>
          </a:blip>
          <a:srcRect l="12089"/>
          <a:stretch/>
        </p:blipFill>
        <p:spPr>
          <a:xfrm>
            <a:off x="2367235" y="3722882"/>
            <a:ext cx="983559" cy="1231393"/>
          </a:xfrm>
          <a:prstGeom prst="ellipse">
            <a:avLst/>
          </a:prstGeom>
        </p:spPr>
      </p:pic>
      <p:sp>
        <p:nvSpPr>
          <p:cNvPr id="23" name="Rectangle 22"/>
          <p:cNvSpPr/>
          <p:nvPr/>
        </p:nvSpPr>
        <p:spPr>
          <a:xfrm>
            <a:off x="241300" y="4827588"/>
            <a:ext cx="4025900" cy="1731962"/>
          </a:xfrm>
          <a:prstGeom prst="wedgeRectCallout">
            <a:avLst>
              <a:gd name="adj1" fmla="val -973"/>
              <a:gd name="adj2" fmla="val -64876"/>
            </a:avLst>
          </a:prstGeom>
          <a:solidFill>
            <a:schemeClr val="bg1"/>
          </a:solidFill>
          <a:ln w="19050">
            <a:solidFill>
              <a:srgbClr val="FF006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24" name="Text Box 2"/>
          <p:cNvSpPr txBox="1">
            <a:spLocks noChangeArrowheads="1"/>
          </p:cNvSpPr>
          <p:nvPr/>
        </p:nvSpPr>
        <p:spPr bwMode="auto">
          <a:xfrm>
            <a:off x="357188" y="4910138"/>
            <a:ext cx="4127500" cy="1555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Font typeface="Arial" panose="020B0604020202020204" pitchFamily="34" charset="0"/>
              <a:buChar char="–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ts val="600"/>
              </a:spcBef>
              <a:spcAft>
                <a:spcPts val="600"/>
              </a:spcAft>
              <a:buFontTx/>
              <a:buNone/>
              <a:defRPr/>
            </a:pPr>
            <a:r>
              <a:rPr lang="fr-FR" altLang="fr-FR" sz="1800" dirty="0" smtClean="0">
                <a:solidFill>
                  <a:srgbClr val="FF0066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Moi, j’ai trouvé :</a:t>
            </a:r>
            <a:endParaRPr lang="fr-FR" altLang="fr-FR" sz="1800" dirty="0">
              <a:solidFill>
                <a:srgbClr val="FF0066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eaLnBrk="1" hangingPunct="1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None/>
              <a:defRPr/>
            </a:pPr>
            <a:r>
              <a:rPr lang="fr-FR" altLang="fr-FR" sz="1800" b="1" dirty="0" smtClean="0">
                <a:solidFill>
                  <a:srgbClr val="FF0066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9</a:t>
            </a:r>
            <a:r>
              <a:rPr lang="fr-FR" altLang="fr-FR" sz="1800" b="1" dirty="0" smtClean="0">
                <a:solidFill>
                  <a:schemeClr val="accent6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+</a:t>
            </a:r>
            <a:r>
              <a:rPr lang="fr-FR" altLang="fr-FR" sz="1800" b="1" dirty="0" smtClean="0">
                <a:solidFill>
                  <a:srgbClr val="7030A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fr-FR" altLang="fr-FR" sz="1800" b="1" dirty="0" smtClean="0">
                <a:solidFill>
                  <a:srgbClr val="FF0066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7 = 16  </a:t>
            </a:r>
            <a:r>
              <a:rPr lang="fr-FR" altLang="fr-FR" sz="1800" dirty="0" smtClean="0">
                <a:solidFill>
                  <a:srgbClr val="FF0066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puis  </a:t>
            </a:r>
            <a:r>
              <a:rPr lang="fr-FR" altLang="fr-FR" sz="1800" b="1" dirty="0" smtClean="0">
                <a:solidFill>
                  <a:srgbClr val="FF0066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16 </a:t>
            </a:r>
            <a:r>
              <a:rPr lang="fr-FR" altLang="fr-FR" sz="1800" b="1" dirty="0" smtClean="0">
                <a:solidFill>
                  <a:schemeClr val="accent6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+</a:t>
            </a:r>
            <a:r>
              <a:rPr lang="fr-FR" altLang="fr-FR" sz="1800" b="1" dirty="0" smtClean="0">
                <a:solidFill>
                  <a:srgbClr val="7030A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fr-FR" altLang="fr-FR" sz="1800" b="1" dirty="0" smtClean="0">
                <a:solidFill>
                  <a:srgbClr val="FF0066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4 = 20</a:t>
            </a:r>
            <a:endParaRPr lang="fr-FR" altLang="fr-FR" sz="1800" dirty="0">
              <a:solidFill>
                <a:srgbClr val="FF0066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eaLnBrk="1" hangingPunct="1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None/>
              <a:defRPr/>
            </a:pPr>
            <a:r>
              <a:rPr lang="fr-FR" altLang="fr-FR" sz="1800" b="1" dirty="0" smtClean="0">
                <a:solidFill>
                  <a:srgbClr val="FF0066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5</a:t>
            </a:r>
            <a:r>
              <a:rPr lang="fr-FR" altLang="fr-FR" sz="1800" b="1" dirty="0" smtClean="0">
                <a:solidFill>
                  <a:schemeClr val="accent6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fr-FR" altLang="fr-FR" sz="1800" b="1" dirty="0" smtClean="0">
                <a:solidFill>
                  <a:srgbClr val="00B05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x</a:t>
            </a:r>
            <a:r>
              <a:rPr lang="fr-FR" altLang="fr-FR" sz="1800" b="1" dirty="0" smtClean="0">
                <a:solidFill>
                  <a:srgbClr val="7030A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fr-FR" altLang="fr-FR" sz="1800" b="1" dirty="0">
                <a:solidFill>
                  <a:srgbClr val="FF0066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5</a:t>
            </a:r>
            <a:r>
              <a:rPr lang="fr-FR" altLang="fr-FR" sz="1800" b="1" dirty="0" smtClean="0">
                <a:solidFill>
                  <a:srgbClr val="7030A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fr-FR" altLang="fr-FR" sz="1800" b="1" dirty="0" smtClean="0">
                <a:solidFill>
                  <a:srgbClr val="FF0066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= 25  </a:t>
            </a:r>
            <a:r>
              <a:rPr lang="fr-FR" altLang="fr-FR" sz="1800" dirty="0" smtClean="0">
                <a:solidFill>
                  <a:srgbClr val="FF0066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puis  </a:t>
            </a:r>
            <a:r>
              <a:rPr lang="fr-FR" altLang="fr-FR" sz="1800" b="1" dirty="0" smtClean="0">
                <a:solidFill>
                  <a:srgbClr val="FF0066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25 </a:t>
            </a:r>
            <a:r>
              <a:rPr lang="fr-FR" altLang="fr-FR" sz="1800" b="1" dirty="0" smtClean="0">
                <a:solidFill>
                  <a:srgbClr val="7030A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–</a:t>
            </a:r>
            <a:r>
              <a:rPr lang="fr-FR" altLang="fr-FR" sz="1800" b="1" dirty="0" smtClean="0">
                <a:solidFill>
                  <a:srgbClr val="FF0066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5 = 20</a:t>
            </a:r>
          </a:p>
          <a:p>
            <a:pPr eaLnBrk="1" hangingPunct="1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None/>
              <a:defRPr/>
            </a:pPr>
            <a:r>
              <a:rPr lang="fr-FR" altLang="fr-FR" sz="1800" b="1" dirty="0">
                <a:solidFill>
                  <a:srgbClr val="FF0066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5</a:t>
            </a:r>
            <a:r>
              <a:rPr lang="fr-FR" altLang="fr-FR" sz="1800" b="1" dirty="0">
                <a:solidFill>
                  <a:schemeClr val="accent6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fr-FR" altLang="fr-FR" sz="1800" b="1" dirty="0">
                <a:solidFill>
                  <a:srgbClr val="00B05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x</a:t>
            </a:r>
            <a:r>
              <a:rPr lang="fr-FR" altLang="fr-FR" sz="1800" b="1" dirty="0">
                <a:solidFill>
                  <a:srgbClr val="7030A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fr-FR" altLang="fr-FR" sz="1800" b="1" dirty="0" smtClean="0">
                <a:solidFill>
                  <a:srgbClr val="FF0066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4</a:t>
            </a:r>
            <a:r>
              <a:rPr lang="fr-FR" altLang="fr-FR" sz="1800" b="1" dirty="0" smtClean="0">
                <a:solidFill>
                  <a:srgbClr val="7030A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fr-FR" altLang="fr-FR" sz="1800" b="1" dirty="0">
                <a:solidFill>
                  <a:srgbClr val="FF0066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= </a:t>
            </a:r>
            <a:r>
              <a:rPr lang="fr-FR" altLang="fr-FR" sz="1800" b="1" dirty="0" smtClean="0">
                <a:solidFill>
                  <a:srgbClr val="FF0066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20</a:t>
            </a:r>
            <a:endParaRPr lang="fr-FR" altLang="fr-FR" sz="1800" dirty="0" smtClean="0">
              <a:solidFill>
                <a:srgbClr val="FF0066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pic>
        <p:nvPicPr>
          <p:cNvPr id="27658" name="Image 27"/>
          <p:cNvPicPr>
            <a:picLocks noChangeAspect="1"/>
          </p:cNvPicPr>
          <p:nvPr/>
        </p:nvPicPr>
        <p:blipFill>
          <a:blip r:embed="rId6">
            <a:clrChange>
              <a:clrFrom>
                <a:srgbClr val="FFFEFE"/>
              </a:clrFrom>
              <a:clrTo>
                <a:srgbClr val="FF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543" b="11125"/>
          <a:stretch>
            <a:fillRect/>
          </a:stretch>
        </p:blipFill>
        <p:spPr bwMode="auto">
          <a:xfrm>
            <a:off x="4398624" y="3719343"/>
            <a:ext cx="987425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9" name="Rectangle 28"/>
          <p:cNvSpPr/>
          <p:nvPr/>
        </p:nvSpPr>
        <p:spPr>
          <a:xfrm>
            <a:off x="4600576" y="4827588"/>
            <a:ext cx="4025899" cy="1719262"/>
          </a:xfrm>
          <a:prstGeom prst="wedgeRectCallout">
            <a:avLst>
              <a:gd name="adj1" fmla="val -34019"/>
              <a:gd name="adj2" fmla="val -61581"/>
            </a:avLst>
          </a:prstGeom>
          <a:solidFill>
            <a:schemeClr val="bg1"/>
          </a:solidFill>
          <a:ln w="19050">
            <a:solidFill>
              <a:srgbClr val="FF006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30" name="Rectangle 1"/>
          <p:cNvSpPr>
            <a:spLocks noChangeArrowheads="1"/>
          </p:cNvSpPr>
          <p:nvPr/>
        </p:nvSpPr>
        <p:spPr bwMode="auto">
          <a:xfrm>
            <a:off x="4714354" y="6166277"/>
            <a:ext cx="395128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None/>
              <a:defRPr/>
            </a:pPr>
            <a:r>
              <a:rPr lang="fr-FR" altLang="fr-FR" sz="1800" b="1" dirty="0" smtClean="0">
                <a:solidFill>
                  <a:srgbClr val="FF0066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2</a:t>
            </a:r>
            <a:r>
              <a:rPr lang="fr-FR" altLang="fr-FR" sz="1800" b="1" dirty="0" smtClean="0">
                <a:solidFill>
                  <a:schemeClr val="accent6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fr-FR" altLang="fr-FR" sz="1800" b="1" dirty="0">
                <a:solidFill>
                  <a:srgbClr val="00B05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x</a:t>
            </a:r>
            <a:r>
              <a:rPr lang="fr-FR" altLang="fr-FR" sz="1800" b="1" dirty="0">
                <a:solidFill>
                  <a:srgbClr val="7030A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fr-FR" altLang="fr-FR" sz="1800" b="1" dirty="0" smtClean="0">
                <a:solidFill>
                  <a:srgbClr val="FF0066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5 = 10  </a:t>
            </a:r>
            <a:r>
              <a:rPr lang="fr-FR" altLang="fr-FR" sz="1800" dirty="0" smtClean="0">
                <a:solidFill>
                  <a:srgbClr val="FF0066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puis</a:t>
            </a:r>
            <a:r>
              <a:rPr lang="fr-FR" altLang="fr-FR" sz="1800" b="1" dirty="0" smtClean="0">
                <a:solidFill>
                  <a:srgbClr val="FF0066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 10</a:t>
            </a:r>
            <a:r>
              <a:rPr lang="fr-FR" altLang="fr-FR" sz="1800" b="1" dirty="0" smtClean="0">
                <a:solidFill>
                  <a:srgbClr val="7030A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fr-FR" altLang="fr-FR" sz="1800" b="1" dirty="0">
                <a:solidFill>
                  <a:srgbClr val="00B05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x</a:t>
            </a:r>
            <a:r>
              <a:rPr lang="fr-FR" altLang="fr-FR" sz="1800" b="1" dirty="0">
                <a:solidFill>
                  <a:srgbClr val="7030A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fr-FR" altLang="fr-FR" sz="1800" b="1" dirty="0" smtClean="0">
                <a:solidFill>
                  <a:srgbClr val="FF0066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2</a:t>
            </a:r>
            <a:r>
              <a:rPr lang="fr-FR" altLang="fr-FR" sz="1800" b="1" dirty="0" smtClean="0">
                <a:solidFill>
                  <a:srgbClr val="7030A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fr-FR" altLang="fr-FR" sz="1800" b="1" dirty="0" smtClean="0">
                <a:solidFill>
                  <a:srgbClr val="FF0066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= 20</a:t>
            </a:r>
            <a:endParaRPr lang="fr-FR" altLang="fr-FR" sz="1800" dirty="0" smtClean="0">
              <a:solidFill>
                <a:srgbClr val="FF0066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14" name="Ellipse 13"/>
          <p:cNvSpPr/>
          <p:nvPr/>
        </p:nvSpPr>
        <p:spPr>
          <a:xfrm rot="17873116">
            <a:off x="6442914" y="2648186"/>
            <a:ext cx="370912" cy="1768263"/>
          </a:xfrm>
          <a:prstGeom prst="ellipse">
            <a:avLst/>
          </a:prstGeom>
          <a:noFill/>
          <a:ln w="19050">
            <a:solidFill>
              <a:srgbClr val="00B0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5" name="Rectangle 14"/>
          <p:cNvSpPr/>
          <p:nvPr/>
        </p:nvSpPr>
        <p:spPr>
          <a:xfrm>
            <a:off x="2769604" y="2628663"/>
            <a:ext cx="1162379" cy="376517"/>
          </a:xfrm>
          <a:prstGeom prst="rect">
            <a:avLst/>
          </a:prstGeom>
          <a:noFill/>
          <a:ln w="19050">
            <a:solidFill>
              <a:srgbClr val="00B0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Ellipse 15"/>
          <p:cNvSpPr/>
          <p:nvPr/>
        </p:nvSpPr>
        <p:spPr>
          <a:xfrm>
            <a:off x="7024744" y="3033738"/>
            <a:ext cx="451653" cy="946591"/>
          </a:xfrm>
          <a:prstGeom prst="ellipse">
            <a:avLst/>
          </a:prstGeom>
          <a:noFill/>
          <a:ln w="19050">
            <a:solidFill>
              <a:srgbClr val="00B0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7" name="Ellipse 16"/>
          <p:cNvSpPr/>
          <p:nvPr/>
        </p:nvSpPr>
        <p:spPr>
          <a:xfrm>
            <a:off x="5781119" y="2746337"/>
            <a:ext cx="451653" cy="946591"/>
          </a:xfrm>
          <a:prstGeom prst="ellipse">
            <a:avLst/>
          </a:prstGeom>
          <a:noFill/>
          <a:ln w="19050">
            <a:solidFill>
              <a:srgbClr val="00B0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8" name="Rectangle 17"/>
          <p:cNvSpPr/>
          <p:nvPr/>
        </p:nvSpPr>
        <p:spPr>
          <a:xfrm>
            <a:off x="1191107" y="3993140"/>
            <a:ext cx="1162379" cy="376517"/>
          </a:xfrm>
          <a:prstGeom prst="rect">
            <a:avLst/>
          </a:prstGeom>
          <a:noFill/>
          <a:ln w="19050">
            <a:solidFill>
              <a:srgbClr val="00B0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9" name="Rectangle 18"/>
          <p:cNvSpPr/>
          <p:nvPr/>
        </p:nvSpPr>
        <p:spPr>
          <a:xfrm>
            <a:off x="2769603" y="3555406"/>
            <a:ext cx="1162379" cy="376517"/>
          </a:xfrm>
          <a:prstGeom prst="rect">
            <a:avLst/>
          </a:prstGeom>
          <a:noFill/>
          <a:ln w="19050">
            <a:solidFill>
              <a:srgbClr val="00B0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0" name="Rectangle 1"/>
          <p:cNvSpPr>
            <a:spLocks noChangeArrowheads="1"/>
          </p:cNvSpPr>
          <p:nvPr/>
        </p:nvSpPr>
        <p:spPr bwMode="auto">
          <a:xfrm>
            <a:off x="4714354" y="5742105"/>
            <a:ext cx="395128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None/>
              <a:defRPr/>
            </a:pPr>
            <a:r>
              <a:rPr lang="fr-FR" altLang="fr-FR" sz="1800" b="1" dirty="0" smtClean="0">
                <a:solidFill>
                  <a:srgbClr val="FF0066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8</a:t>
            </a:r>
            <a:r>
              <a:rPr lang="fr-FR" altLang="fr-FR" sz="1800" b="1" dirty="0" smtClean="0">
                <a:solidFill>
                  <a:schemeClr val="accent6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fr-FR" altLang="fr-FR" sz="1800" b="1" dirty="0">
                <a:solidFill>
                  <a:srgbClr val="00B05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x</a:t>
            </a:r>
            <a:r>
              <a:rPr lang="fr-FR" altLang="fr-FR" sz="1800" b="1" dirty="0">
                <a:solidFill>
                  <a:srgbClr val="7030A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fr-FR" altLang="fr-FR" sz="1800" b="1" dirty="0" smtClean="0">
                <a:solidFill>
                  <a:srgbClr val="FF0066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2</a:t>
            </a:r>
            <a:r>
              <a:rPr lang="fr-FR" altLang="fr-FR" sz="1800" b="1" dirty="0" smtClean="0">
                <a:solidFill>
                  <a:srgbClr val="7030A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fr-FR" altLang="fr-FR" sz="1800" b="1" dirty="0">
                <a:solidFill>
                  <a:srgbClr val="FF0066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= </a:t>
            </a:r>
            <a:r>
              <a:rPr lang="fr-FR" altLang="fr-FR" sz="1800" b="1" dirty="0" smtClean="0">
                <a:solidFill>
                  <a:srgbClr val="FF0066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16  </a:t>
            </a:r>
            <a:r>
              <a:rPr lang="fr-FR" altLang="fr-FR" sz="1800" dirty="0">
                <a:solidFill>
                  <a:srgbClr val="FF0066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puis  </a:t>
            </a:r>
            <a:r>
              <a:rPr lang="fr-FR" altLang="fr-FR" sz="1800" b="1" dirty="0" smtClean="0">
                <a:solidFill>
                  <a:srgbClr val="FF0066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16 </a:t>
            </a:r>
            <a:r>
              <a:rPr lang="fr-FR" altLang="fr-FR" sz="1800" b="1" dirty="0">
                <a:solidFill>
                  <a:schemeClr val="accent6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+</a:t>
            </a:r>
            <a:r>
              <a:rPr lang="fr-FR" altLang="fr-FR" sz="1800" b="1" dirty="0" smtClean="0">
                <a:solidFill>
                  <a:srgbClr val="FF0066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4 </a:t>
            </a:r>
            <a:r>
              <a:rPr lang="fr-FR" altLang="fr-FR" sz="1800" b="1" dirty="0">
                <a:solidFill>
                  <a:srgbClr val="FF0066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= </a:t>
            </a:r>
            <a:r>
              <a:rPr lang="fr-FR" altLang="fr-FR" sz="1800" b="1" dirty="0" smtClean="0">
                <a:solidFill>
                  <a:srgbClr val="FF0066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20</a:t>
            </a:r>
            <a:endParaRPr lang="fr-FR" altLang="fr-FR" sz="1800" b="1" dirty="0">
              <a:solidFill>
                <a:srgbClr val="FF0066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21" name="Rectangle 1"/>
          <p:cNvSpPr>
            <a:spLocks noChangeArrowheads="1"/>
          </p:cNvSpPr>
          <p:nvPr/>
        </p:nvSpPr>
        <p:spPr bwMode="auto">
          <a:xfrm>
            <a:off x="4714354" y="4884737"/>
            <a:ext cx="3951288" cy="8002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spcAft>
                <a:spcPts val="600"/>
              </a:spcAft>
              <a:buFontTx/>
              <a:buNone/>
              <a:defRPr/>
            </a:pPr>
            <a:r>
              <a:rPr lang="fr-FR" altLang="fr-FR" sz="1800" dirty="0" smtClean="0">
                <a:solidFill>
                  <a:srgbClr val="FF0066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Et moi, j’ai trouvé :</a:t>
            </a:r>
            <a:endParaRPr lang="fr-FR" altLang="fr-FR" sz="2400" dirty="0">
              <a:solidFill>
                <a:srgbClr val="FF0066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eaLnBrk="1" hangingPunct="1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None/>
              <a:defRPr/>
            </a:pPr>
            <a:r>
              <a:rPr lang="fr-FR" altLang="fr-FR" sz="1800" b="1" dirty="0" smtClean="0">
                <a:solidFill>
                  <a:srgbClr val="FF0066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8</a:t>
            </a:r>
            <a:r>
              <a:rPr lang="fr-FR" altLang="fr-FR" sz="1800" b="1" dirty="0" smtClean="0">
                <a:solidFill>
                  <a:schemeClr val="accent6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fr-FR" altLang="fr-FR" sz="1800" b="1" dirty="0">
                <a:solidFill>
                  <a:schemeClr val="accent6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+</a:t>
            </a:r>
            <a:r>
              <a:rPr lang="fr-FR" altLang="fr-FR" sz="1800" b="1" dirty="0">
                <a:solidFill>
                  <a:srgbClr val="7030A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fr-FR" altLang="fr-FR" sz="1800" b="1" dirty="0">
                <a:solidFill>
                  <a:srgbClr val="FF0066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7 = </a:t>
            </a:r>
            <a:r>
              <a:rPr lang="fr-FR" altLang="fr-FR" sz="1800" b="1" dirty="0" smtClean="0">
                <a:solidFill>
                  <a:srgbClr val="FF0066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15  </a:t>
            </a:r>
            <a:r>
              <a:rPr lang="fr-FR" altLang="fr-FR" sz="1800" dirty="0">
                <a:solidFill>
                  <a:srgbClr val="FF0066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puis  </a:t>
            </a:r>
            <a:r>
              <a:rPr lang="fr-FR" altLang="fr-FR" sz="1800" b="1" dirty="0" smtClean="0">
                <a:solidFill>
                  <a:srgbClr val="FF0066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15 </a:t>
            </a:r>
            <a:r>
              <a:rPr lang="fr-FR" altLang="fr-FR" sz="1800" b="1" dirty="0">
                <a:solidFill>
                  <a:schemeClr val="accent6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+</a:t>
            </a:r>
            <a:r>
              <a:rPr lang="fr-FR" altLang="fr-FR" sz="1800" b="1" dirty="0">
                <a:solidFill>
                  <a:srgbClr val="7030A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fr-FR" altLang="fr-FR" sz="1800" b="1" dirty="0" smtClean="0">
                <a:solidFill>
                  <a:srgbClr val="FF0066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5 </a:t>
            </a:r>
            <a:r>
              <a:rPr lang="fr-FR" altLang="fr-FR" sz="1800" b="1" dirty="0">
                <a:solidFill>
                  <a:srgbClr val="FF0066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= </a:t>
            </a:r>
            <a:r>
              <a:rPr lang="fr-FR" altLang="fr-FR" sz="1800" b="1" dirty="0" smtClean="0">
                <a:solidFill>
                  <a:srgbClr val="FF0066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20</a:t>
            </a:r>
            <a:endParaRPr lang="fr-FR" altLang="fr-FR" sz="1800" dirty="0">
              <a:solidFill>
                <a:srgbClr val="FF0066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25" name="ZoneTexte 1"/>
          <p:cNvSpPr txBox="1">
            <a:spLocks noChangeArrowheads="1"/>
          </p:cNvSpPr>
          <p:nvPr/>
        </p:nvSpPr>
        <p:spPr bwMode="auto">
          <a:xfrm>
            <a:off x="6003428" y="6588885"/>
            <a:ext cx="3137397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fr-FR" altLang="fr-FR" sz="1100" dirty="0">
                <a:latin typeface="Arial" panose="020B0604020202020204" pitchFamily="34" charset="0"/>
              </a:rPr>
              <a:t>© BORDAS/SEJER, 2022 – Calcul mental CE1</a:t>
            </a:r>
          </a:p>
        </p:txBody>
      </p:sp>
      <p:pic>
        <p:nvPicPr>
          <p:cNvPr id="27" name="Image 1"/>
          <p:cNvPicPr>
            <a:picLocks noChangeAspect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400" y="3175"/>
            <a:ext cx="1927225" cy="477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8" name="Picture 14" descr="https://www.editions-bordas.fr/sites/default/files/styles/desktop_ouvrage_full/public/medias/images/ouvrages/9782047339381.jpg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37538" y="147638"/>
            <a:ext cx="804862" cy="1133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09033959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/>
      <p:bldP spid="16" grpId="0" animBg="1"/>
      <p:bldP spid="17" grpId="0" animBg="1"/>
      <p:bldP spid="18" grpId="0" animBg="1"/>
      <p:bldP spid="19" grpId="0" animBg="1"/>
      <p:bldP spid="2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50" name="Imag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25" y="2432578"/>
            <a:ext cx="8307388" cy="3259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8" name="ZoneTexte 6"/>
          <p:cNvSpPr txBox="1">
            <a:spLocks noChangeArrowheads="1"/>
          </p:cNvSpPr>
          <p:nvPr/>
        </p:nvSpPr>
        <p:spPr bwMode="auto">
          <a:xfrm>
            <a:off x="95250" y="712788"/>
            <a:ext cx="2414588" cy="442912"/>
          </a:xfrm>
          <a:prstGeom prst="roundRect">
            <a:avLst/>
          </a:prstGeom>
          <a:solidFill>
            <a:schemeClr val="accent5"/>
          </a:solidFill>
          <a:ln>
            <a:noFill/>
          </a:ln>
          <a:extLst/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fr-FR" altLang="fr-FR" sz="2000" b="1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TRIOS GAGNANTS</a:t>
            </a:r>
          </a:p>
        </p:txBody>
      </p:sp>
      <p:grpSp>
        <p:nvGrpSpPr>
          <p:cNvPr id="26" name="Groupe 12"/>
          <p:cNvGrpSpPr>
            <a:grpSpLocks/>
          </p:cNvGrpSpPr>
          <p:nvPr/>
        </p:nvGrpSpPr>
        <p:grpSpPr bwMode="auto">
          <a:xfrm>
            <a:off x="2912490" y="1155700"/>
            <a:ext cx="2806258" cy="839788"/>
            <a:chOff x="1556077" y="4321382"/>
            <a:chExt cx="2804878" cy="1012774"/>
          </a:xfrm>
        </p:grpSpPr>
        <p:sp>
          <p:nvSpPr>
            <p:cNvPr id="27" name="Text Box 2"/>
            <p:cNvSpPr txBox="1">
              <a:spLocks noChangeArrowheads="1"/>
            </p:cNvSpPr>
            <p:nvPr/>
          </p:nvSpPr>
          <p:spPr bwMode="auto">
            <a:xfrm>
              <a:off x="1556077" y="4369245"/>
              <a:ext cx="2804878" cy="8289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spcBef>
                  <a:spcPct val="20000"/>
                </a:spcBef>
                <a:buFont typeface="Arial" panose="020B0604020202020204" pitchFamily="34" charset="0"/>
                <a:buChar char="–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 eaLnBrk="1" hangingPunct="1">
                <a:spcBef>
                  <a:spcPts val="2000"/>
                </a:spcBef>
                <a:spcAft>
                  <a:spcPts val="600"/>
                </a:spcAft>
                <a:buFontTx/>
                <a:buNone/>
                <a:defRPr/>
              </a:pPr>
              <a:r>
                <a:rPr lang="fr-FR" altLang="fr-FR" sz="1800" dirty="0" smtClean="0">
                  <a:solidFill>
                    <a:schemeClr val="accent5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Qui a trouvé</a:t>
              </a:r>
            </a:p>
            <a:p>
              <a:pPr algn="ctr" eaLnBrk="1" hangingPunct="1">
                <a:spcBef>
                  <a:spcPts val="0"/>
                </a:spcBef>
                <a:spcAft>
                  <a:spcPts val="0"/>
                </a:spcAft>
                <a:buFontTx/>
                <a:buNone/>
                <a:defRPr/>
              </a:pPr>
              <a:r>
                <a:rPr lang="fr-FR" altLang="fr-FR" sz="1800" dirty="0" smtClean="0">
                  <a:solidFill>
                    <a:schemeClr val="accent5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une autre solution ?</a:t>
              </a:r>
              <a:endParaRPr lang="fr-FR" altLang="fr-FR" sz="2800" dirty="0" smtClean="0">
                <a:solidFill>
                  <a:schemeClr val="accent5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28" name="Rectangle à coins arrondis 25"/>
            <p:cNvSpPr/>
            <p:nvPr/>
          </p:nvSpPr>
          <p:spPr bwMode="auto">
            <a:xfrm>
              <a:off x="1556077" y="4321382"/>
              <a:ext cx="2783678" cy="1012774"/>
            </a:xfrm>
            <a:prstGeom prst="wedgeRectCallout">
              <a:avLst>
                <a:gd name="adj1" fmla="val 63739"/>
                <a:gd name="adj2" fmla="val -57145"/>
              </a:avLst>
            </a:prstGeom>
            <a:noFill/>
            <a:ln w="19050">
              <a:solidFill>
                <a:schemeClr val="accent5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fr-FR"/>
            </a:p>
          </p:txBody>
        </p:sp>
      </p:grpSp>
      <p:sp>
        <p:nvSpPr>
          <p:cNvPr id="12" name="ZoneTexte 1"/>
          <p:cNvSpPr txBox="1">
            <a:spLocks noChangeArrowheads="1"/>
          </p:cNvSpPr>
          <p:nvPr/>
        </p:nvSpPr>
        <p:spPr bwMode="auto">
          <a:xfrm>
            <a:off x="6003428" y="6588885"/>
            <a:ext cx="3137397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fr-FR" altLang="fr-FR" sz="1100" dirty="0">
                <a:latin typeface="Arial" panose="020B0604020202020204" pitchFamily="34" charset="0"/>
              </a:rPr>
              <a:t>© BORDAS/SEJER, 2022 – Calcul mental CE1</a:t>
            </a:r>
          </a:p>
        </p:txBody>
      </p:sp>
      <p:pic>
        <p:nvPicPr>
          <p:cNvPr id="13" name="Image 1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82550" y="-20638"/>
            <a:ext cx="9448800" cy="7874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" name="Image 1"/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400" y="3175"/>
            <a:ext cx="1927225" cy="477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" name="Picture 14" descr="https://www.editions-bordas.fr/sites/default/files/styles/desktop_ouvrage_full/public/medias/images/ouvrages/9782047339381.jp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37538" y="147638"/>
            <a:ext cx="804862" cy="1133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" name="Image 6"/>
          <p:cNvPicPr>
            <a:picLocks noChangeAspect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61063" y="66675"/>
            <a:ext cx="1570037" cy="2749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04565474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2646</TotalTime>
  <Words>283</Words>
  <Application>Microsoft Office PowerPoint</Application>
  <PresentationFormat>Affichage à l'écran (4:3)</PresentationFormat>
  <Paragraphs>55</Paragraphs>
  <Slides>7</Slides>
  <Notes>7</Notes>
  <HiddenSlides>0</HiddenSlides>
  <MMClips>0</MMClips>
  <ScaleCrop>false</ScaleCrop>
  <HeadingPairs>
    <vt:vector size="6" baseType="variant">
      <vt:variant>
        <vt:lpstr>Polices utilisées</vt:lpstr>
      </vt:variant>
      <vt:variant>
        <vt:i4>7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7</vt:i4>
      </vt:variant>
    </vt:vector>
  </HeadingPairs>
  <TitlesOfParts>
    <vt:vector size="15" baseType="lpstr">
      <vt:lpstr>ＭＳ Ｐゴシック</vt:lpstr>
      <vt:lpstr>Arial</vt:lpstr>
      <vt:lpstr>Calibri</vt:lpstr>
      <vt:lpstr>Century Gothic</vt:lpstr>
      <vt:lpstr>Comic Sans MS</vt:lpstr>
      <vt:lpstr>Times New Roman</vt:lpstr>
      <vt:lpstr>Verdana</vt:lpstr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Utilisateur de la version d'évaluation de Office 2004</dc:creator>
  <cp:lastModifiedBy>Renon.Flore</cp:lastModifiedBy>
  <cp:revision>129</cp:revision>
  <dcterms:created xsi:type="dcterms:W3CDTF">2020-12-29T09:51:19Z</dcterms:created>
  <dcterms:modified xsi:type="dcterms:W3CDTF">2022-03-25T16:12:54Z</dcterms:modified>
</cp:coreProperties>
</file>