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05" r:id="rId2"/>
    <p:sldId id="320" r:id="rId3"/>
    <p:sldId id="321" r:id="rId4"/>
    <p:sldId id="322" r:id="rId5"/>
    <p:sldId id="323" r:id="rId6"/>
    <p:sldId id="324" r:id="rId7"/>
    <p:sldId id="325" r:id="rId8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on.Flore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4B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61" autoAdjust="0"/>
  </p:normalViewPr>
  <p:slideViewPr>
    <p:cSldViewPr snapToGrid="0" snapToObjects="1">
      <p:cViewPr varScale="1">
        <p:scale>
          <a:sx n="89" d="100"/>
          <a:sy n="89" d="100"/>
        </p:scale>
        <p:origin x="102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2CAC3-3DCF-4B62-A4E6-5B231DFD349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D6929FF-C0F9-45CE-9331-D29EAF4EE82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AF3D7E-12F8-47D3-8A89-E9CD8025FA74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 smtClean="0"/>
          </a:p>
        </p:txBody>
      </p:sp>
      <p:sp>
        <p:nvSpPr>
          <p:cNvPr id="4099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0C8E310C-1A46-4DEF-B02A-BC899E20529F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2</a:t>
            </a:fld>
            <a:endParaRPr lang="fr-FR" altLang="fr-FR" smtClean="0"/>
          </a:p>
        </p:txBody>
      </p:sp>
      <p:sp>
        <p:nvSpPr>
          <p:cNvPr id="22532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6172B00C-D7FA-4D4D-B7A2-AA16B3B2F9DE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3</a:t>
            </a:fld>
            <a:endParaRPr lang="fr-FR" altLang="fr-FR" smtClean="0"/>
          </a:p>
        </p:txBody>
      </p:sp>
      <p:sp>
        <p:nvSpPr>
          <p:cNvPr id="24580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D249F687-EAE9-4A28-B022-97B14969F674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4</a:t>
            </a:fld>
            <a:endParaRPr lang="fr-FR" altLang="fr-FR" smtClean="0"/>
          </a:p>
        </p:txBody>
      </p:sp>
      <p:sp>
        <p:nvSpPr>
          <p:cNvPr id="26628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195C537F-B1A8-4420-B1BA-936F734C288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5</a:t>
            </a:fld>
            <a:endParaRPr lang="fr-FR" altLang="fr-FR" smtClean="0"/>
          </a:p>
        </p:txBody>
      </p:sp>
      <p:sp>
        <p:nvSpPr>
          <p:cNvPr id="2867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195C537F-B1A8-4420-B1BA-936F734C288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6</a:t>
            </a:fld>
            <a:endParaRPr lang="fr-FR" altLang="fr-FR" smtClean="0"/>
          </a:p>
        </p:txBody>
      </p:sp>
      <p:sp>
        <p:nvSpPr>
          <p:cNvPr id="2867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106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fr-FR" altLang="fr-FR" smtClean="0"/>
              <a:t>24/08/12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195C537F-B1A8-4420-B1BA-936F734C2882}" type="slidenum">
              <a:rPr lang="fr-FR" altLang="fr-FR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7</a:t>
            </a:fld>
            <a:endParaRPr lang="fr-FR" altLang="fr-FR" smtClean="0"/>
          </a:p>
        </p:txBody>
      </p:sp>
      <p:sp>
        <p:nvSpPr>
          <p:cNvPr id="28676" name="Text Box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fr-FR" altLang="fr-FR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611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5150-38AB-4C87-B934-63A73C83D76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7315-6B2B-480C-82E4-329FDBD5A7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364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C886-2811-421F-B8FA-B7684D47331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DE61-2703-4D1B-B2B3-E044EC17EA5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528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C179B-6905-4B93-97D5-1C936D52AB6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F681-667D-4D04-AEA9-F5D3C835A4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88791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B3A9C-BE46-4225-A8F8-49C2B42B9A04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3F1A1-339B-4C0A-BC1E-CFC0B6B5CDE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770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DC00-64C8-4EB0-8757-95F6FFA452BD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A8CE-93E4-4522-B09B-47649A2260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235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32F3-8BB0-4F36-836F-0EB827F7635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A423-EEA0-4F9E-B30B-640D55FF6D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94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74CC-F6A0-4794-84BC-AB55DC2C4C91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4ACE5-617C-4E54-BAA2-7B3C613558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1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A053-FECB-4DCC-95B3-26BCA79902C0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5B759-8700-4886-975B-BB309EFAFEC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88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97E03-B253-4D39-8348-28C83DE9B26A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F9741-5051-44B1-8F39-65A23B3EB8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26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CA772-E2B8-491C-B15E-186CDCECC027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1A08-BE00-4EDD-8668-4644E2C92DF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340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FF503-49FE-42E7-B1C2-BEC8259805DE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0C58A-2291-4DC9-8D81-197BE99DDB9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2610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B9F78A-1DF6-4DEE-9BE0-FFDFDE7C8696}" type="datetime1">
              <a:rPr lang="fr-FR" altLang="fr-FR"/>
              <a:pPr>
                <a:defRPr/>
              </a:pPr>
              <a:t>25/03/2022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E3A33D-E184-48D8-A8E5-6C877C7E13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175" y="2291080"/>
            <a:ext cx="914082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2945" tIns="137480" rIns="82945" bIns="41473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Les règles</a:t>
            </a:r>
          </a:p>
          <a:p>
            <a:pPr algn="ctr" eaLnBrk="1" hangingPunct="1">
              <a:defRPr/>
            </a:pPr>
            <a:r>
              <a:rPr lang="fr-FR" altLang="fr-FR" sz="6000" b="1" dirty="0" smtClean="0">
                <a:solidFill>
                  <a:schemeClr val="accent5"/>
                </a:solidFill>
                <a:latin typeface="Calibri" panose="020F0502020204030204" pitchFamily="34" charset="0"/>
              </a:rPr>
              <a:t>des jeux de calcul mental</a:t>
            </a:r>
            <a:endParaRPr lang="fr-FR" altLang="fr-FR" sz="2800" dirty="0" smtClean="0">
              <a:latin typeface="Calibri" panose="020F0502020204030204" pitchFamily="34" charset="0"/>
            </a:endParaRPr>
          </a:p>
        </p:txBody>
      </p:sp>
      <p:sp>
        <p:nvSpPr>
          <p:cNvPr id="3075" name="ZoneTexte 1"/>
          <p:cNvSpPr txBox="1">
            <a:spLocks noChangeArrowheads="1"/>
          </p:cNvSpPr>
          <p:nvPr/>
        </p:nvSpPr>
        <p:spPr bwMode="auto">
          <a:xfrm>
            <a:off x="6003428" y="6594823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3077" name="Imag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19113"/>
            <a:ext cx="3281363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367856" y="4258549"/>
            <a:ext cx="2401937" cy="442674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pic>
        <p:nvPicPr>
          <p:cNvPr id="9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0" y="127000"/>
            <a:ext cx="15351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193800"/>
            <a:ext cx="8296275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137025" y="4748213"/>
            <a:ext cx="2995613" cy="1657350"/>
          </a:xfrm>
          <a:prstGeom prst="wedgeRectCallout">
            <a:avLst>
              <a:gd name="adj1" fmla="val 62196"/>
              <a:gd name="adj2" fmla="val -37105"/>
            </a:avLst>
          </a:prstGeom>
          <a:noFill/>
          <a:ln w="1905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393950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141788" y="4864100"/>
            <a:ext cx="306228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et qui font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 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additionnes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soustrais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ou quand tu les </a:t>
            </a:r>
            <a:r>
              <a:rPr lang="fr-FR" altLang="fr-FR" sz="1800" b="1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multiplies</a:t>
            </a:r>
            <a:r>
              <a: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eaLnBrk="1" hangingPunct="1">
              <a:spcBef>
                <a:spcPts val="2000"/>
              </a:spcBef>
              <a:buFontTx/>
              <a:buNone/>
              <a:defRPr/>
            </a:pPr>
            <a: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  <a:t/>
            </a:r>
            <a:br>
              <a:rPr lang="fr-FR" altLang="fr-FR" sz="800" dirty="0" smtClean="0">
                <a:solidFill>
                  <a:srgbClr val="FF0066"/>
                </a:solidFill>
                <a:latin typeface="Comic Sans MS" panose="030F0702030302020204" pitchFamily="66" charset="0"/>
              </a:rPr>
            </a:br>
            <a:endParaRPr lang="fr-FR" altLang="fr-FR" sz="2800" dirty="0" smtClean="0">
              <a:solidFill>
                <a:srgbClr val="FF0066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6" name="Groupe 5"/>
          <p:cNvGrpSpPr>
            <a:grpSpLocks/>
          </p:cNvGrpSpPr>
          <p:nvPr/>
        </p:nvGrpSpPr>
        <p:grpSpPr bwMode="auto">
          <a:xfrm>
            <a:off x="95250" y="4100513"/>
            <a:ext cx="3897313" cy="2747962"/>
            <a:chOff x="95251" y="4101289"/>
            <a:chExt cx="3897924" cy="2747962"/>
          </a:xfrm>
        </p:grpSpPr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1929101" y="4855351"/>
              <a:ext cx="2064074" cy="1239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Repère 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deux ou trois nombres qui sont à côté 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dans la grille…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 bwMode="auto">
            <a:xfrm>
              <a:off x="1910048" y="4755339"/>
              <a:ext cx="2059310" cy="1651000"/>
            </a:xfrm>
            <a:prstGeom prst="wedgeRectCallout">
              <a:avLst>
                <a:gd name="adj1" fmla="val -66216"/>
                <a:gd name="adj2" fmla="val -39571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pic>
          <p:nvPicPr>
            <p:cNvPr id="21518" name="Image 4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1" y="4101289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3962400"/>
            <a:ext cx="1570038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7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Imag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193800"/>
            <a:ext cx="8296275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0347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pic>
        <p:nvPicPr>
          <p:cNvPr id="23559" name="Imag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963988"/>
            <a:ext cx="1570038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e 1"/>
          <p:cNvGrpSpPr>
            <a:grpSpLocks/>
          </p:cNvGrpSpPr>
          <p:nvPr/>
        </p:nvGrpSpPr>
        <p:grpSpPr bwMode="auto">
          <a:xfrm>
            <a:off x="4318000" y="3965575"/>
            <a:ext cx="4598988" cy="2747963"/>
            <a:chOff x="5261742" y="3833772"/>
            <a:chExt cx="4204819" cy="2747962"/>
          </a:xfrm>
        </p:grpSpPr>
        <p:sp>
          <p:nvSpPr>
            <p:cNvPr id="9" name="Rectangle 8"/>
            <p:cNvSpPr/>
            <p:nvPr/>
          </p:nvSpPr>
          <p:spPr>
            <a:xfrm>
              <a:off x="6766885" y="5100597"/>
              <a:ext cx="2693871" cy="1131888"/>
            </a:xfrm>
            <a:prstGeom prst="wedgeRectCallout">
              <a:avLst>
                <a:gd name="adj1" fmla="val -64624"/>
                <a:gd name="adj2" fmla="val -86460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pic>
          <p:nvPicPr>
            <p:cNvPr id="23566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1742" y="3833772"/>
              <a:ext cx="1547450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6673993" y="5170447"/>
              <a:ext cx="2792568" cy="1222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utiliser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ces</a:t>
              </a:r>
              <a:r>
                <a:rPr lang="fr-FR" altLang="fr-FR" sz="1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nombres dans l’ordre que tu veux</a:t>
              </a: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fr-FR" altLang="fr-FR" sz="18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!</a:t>
              </a:r>
              <a:endParaRPr lang="fr-FR" altLang="fr-FR" sz="1800" dirty="0" smtClean="0">
                <a:solidFill>
                  <a:schemeClr val="accent5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3561" name="Groupe 3"/>
          <p:cNvGrpSpPr>
            <a:grpSpLocks/>
          </p:cNvGrpSpPr>
          <p:nvPr/>
        </p:nvGrpSpPr>
        <p:grpSpPr bwMode="auto">
          <a:xfrm>
            <a:off x="158750" y="5524500"/>
            <a:ext cx="4543425" cy="1120775"/>
            <a:chOff x="475740" y="5525095"/>
            <a:chExt cx="3334260" cy="1119585"/>
          </a:xfrm>
        </p:grpSpPr>
        <p:sp>
          <p:nvSpPr>
            <p:cNvPr id="26" name="Rectangle à coins arrondis 25"/>
            <p:cNvSpPr/>
            <p:nvPr/>
          </p:nvSpPr>
          <p:spPr bwMode="auto">
            <a:xfrm>
              <a:off x="515350" y="5525095"/>
              <a:ext cx="3294650" cy="1119585"/>
            </a:xfrm>
            <a:prstGeom prst="wedgeRectCallout">
              <a:avLst>
                <a:gd name="adj1" fmla="val -4535"/>
                <a:gd name="adj2" fmla="val -62135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  <p:sp>
          <p:nvSpPr>
            <p:cNvPr id="5142" name="Text Box 2"/>
            <p:cNvSpPr txBox="1">
              <a:spLocks noChangeArrowheads="1"/>
            </p:cNvSpPr>
            <p:nvPr/>
          </p:nvSpPr>
          <p:spPr bwMode="auto">
            <a:xfrm>
              <a:off x="475740" y="5593286"/>
              <a:ext cx="3334260" cy="932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Tu peux utiliser tous les opérateurs que tu veux dans chaque calcul !</a:t>
              </a:r>
            </a:p>
            <a:p>
              <a:pPr algn="ctr" eaLnBrk="1" hangingPunct="1">
                <a:spcBef>
                  <a:spcPts val="0"/>
                </a:spcBef>
                <a:buFontTx/>
                <a:buNone/>
                <a:defRPr/>
              </a:pPr>
              <a:r>
                <a:rPr lang="fr-FR" altLang="fr-FR" sz="2800" b="1" dirty="0" smtClean="0">
                  <a:solidFill>
                    <a:schemeClr val="accent6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+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7030A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-</a:t>
              </a:r>
              <a:r>
                <a:rPr lang="fr-FR" altLang="fr-FR" sz="2800" b="1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  </a:t>
              </a:r>
              <a:r>
                <a:rPr lang="fr-FR" altLang="fr-FR" sz="2800" b="1" dirty="0" smtClean="0">
                  <a:solidFill>
                    <a:srgbClr val="00B05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  <a:p>
              <a:pPr algn="ctr" eaLnBrk="1" hangingPunct="1">
                <a:spcBef>
                  <a:spcPts val="2000"/>
                </a:spcBef>
                <a:buFontTx/>
                <a:buNone/>
                <a:defRPr/>
              </a:pPr>
              <a: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  <a:t/>
              </a:r>
              <a:br>
                <a:rPr lang="fr-FR" altLang="fr-FR" sz="800" dirty="0" smtClean="0">
                  <a:solidFill>
                    <a:srgbClr val="FF0066"/>
                  </a:solidFill>
                  <a:latin typeface="Comic Sans MS" panose="030F0702030302020204" pitchFamily="66" charset="0"/>
                </a:rPr>
              </a:br>
              <a:endParaRPr lang="fr-FR" altLang="fr-FR" sz="2800" dirty="0" smtClean="0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</p:grpSp>
      <p:pic>
        <p:nvPicPr>
          <p:cNvPr id="23562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8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2" name="Imag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2416175"/>
            <a:ext cx="8296275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35225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pic>
        <p:nvPicPr>
          <p:cNvPr id="25607" name="Imag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6675"/>
            <a:ext cx="1570037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08" name="Groupe 12"/>
          <p:cNvGrpSpPr>
            <a:grpSpLocks/>
          </p:cNvGrpSpPr>
          <p:nvPr/>
        </p:nvGrpSpPr>
        <p:grpSpPr bwMode="auto">
          <a:xfrm>
            <a:off x="3165475" y="1155700"/>
            <a:ext cx="2638425" cy="839788"/>
            <a:chOff x="1808938" y="4321382"/>
            <a:chExt cx="2637128" cy="1012774"/>
          </a:xfrm>
        </p:grpSpPr>
        <p:sp>
          <p:nvSpPr>
            <p:cNvPr id="15" name="Text Box 2"/>
            <p:cNvSpPr txBox="1">
              <a:spLocks noChangeArrowheads="1"/>
            </p:cNvSpPr>
            <p:nvPr/>
          </p:nvSpPr>
          <p:spPr bwMode="auto">
            <a:xfrm>
              <a:off x="1808938" y="4369245"/>
              <a:ext cx="2637128" cy="8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Et maintenant, entraîne-toi !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Rectangle à coins arrondis 25"/>
            <p:cNvSpPr/>
            <p:nvPr/>
          </p:nvSpPr>
          <p:spPr bwMode="auto">
            <a:xfrm>
              <a:off x="1875580" y="4321382"/>
              <a:ext cx="2464176" cy="1012774"/>
            </a:xfrm>
            <a:prstGeom prst="wedgeRectCallout">
              <a:avLst>
                <a:gd name="adj1" fmla="val 63739"/>
                <a:gd name="adj2" fmla="val -57145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grpSp>
        <p:nvGrpSpPr>
          <p:cNvPr id="25609" name="Groupe 2"/>
          <p:cNvGrpSpPr>
            <a:grpSpLocks/>
          </p:cNvGrpSpPr>
          <p:nvPr/>
        </p:nvGrpSpPr>
        <p:grpSpPr bwMode="auto">
          <a:xfrm>
            <a:off x="-19050" y="4119563"/>
            <a:ext cx="4732338" cy="2747962"/>
            <a:chOff x="-19050" y="4119563"/>
            <a:chExt cx="4731545" cy="2747962"/>
          </a:xfrm>
        </p:grpSpPr>
        <p:pic>
          <p:nvPicPr>
            <p:cNvPr id="25611" name="Image 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9050" y="4119563"/>
              <a:ext cx="1547426" cy="274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18"/>
            <p:cNvSpPr/>
            <p:nvPr/>
          </p:nvSpPr>
          <p:spPr bwMode="auto">
            <a:xfrm>
              <a:off x="2187205" y="4965700"/>
              <a:ext cx="2525290" cy="1354138"/>
            </a:xfrm>
            <a:prstGeom prst="wedgeRectCallout">
              <a:avLst>
                <a:gd name="adj1" fmla="val -91026"/>
                <a:gd name="adj2" fmla="val -50788"/>
              </a:avLst>
            </a:prstGeom>
            <a:solidFill>
              <a:schemeClr val="bg1"/>
            </a:solidFill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0" name="Rectangle 1"/>
            <p:cNvSpPr>
              <a:spLocks noChangeArrowheads="1"/>
            </p:cNvSpPr>
            <p:nvPr/>
          </p:nvSpPr>
          <p:spPr bwMode="auto">
            <a:xfrm>
              <a:off x="2187205" y="5041900"/>
              <a:ext cx="2460213" cy="120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Écris sur ton cahier ou sur l’ardoise les opérations que tu as trouvées !</a:t>
              </a:r>
            </a:p>
          </p:txBody>
        </p:sp>
      </p:grpSp>
      <p:pic>
        <p:nvPicPr>
          <p:cNvPr id="25610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21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198563"/>
            <a:ext cx="8307388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14588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>
          <a:xfrm>
            <a:off x="2367235" y="3722882"/>
            <a:ext cx="983559" cy="1231393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68941" y="4827588"/>
            <a:ext cx="3998259" cy="1731962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7188" y="4910138"/>
            <a:ext cx="39100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= 16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= 20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8439" y="5777809"/>
            <a:ext cx="39100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25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 = 20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65611" y="6193139"/>
            <a:ext cx="3910012" cy="45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7033888" y="2375826"/>
            <a:ext cx="441063" cy="894237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204856" y="2635624"/>
            <a:ext cx="1162379" cy="37651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072888" y="2984194"/>
            <a:ext cx="1798021" cy="401178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204855" y="3129382"/>
            <a:ext cx="1162379" cy="37651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190710" y="3589038"/>
            <a:ext cx="761915" cy="37651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165222" y="3012141"/>
            <a:ext cx="441063" cy="67386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27" name="Image 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14" grpId="0"/>
      <p:bldP spid="15" grpId="0"/>
      <p:bldP spid="2" grpId="0" animBg="1"/>
      <p:bldP spid="3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0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198563"/>
            <a:ext cx="8307388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14588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</a:blip>
          <a:srcRect l="12089"/>
          <a:stretch/>
        </p:blipFill>
        <p:spPr>
          <a:xfrm>
            <a:off x="2367235" y="3722882"/>
            <a:ext cx="983559" cy="1231393"/>
          </a:xfrm>
          <a:prstGeom prst="ellipse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241300" y="4827588"/>
            <a:ext cx="4025900" cy="1731962"/>
          </a:xfrm>
          <a:prstGeom prst="wedgeRectCallout">
            <a:avLst>
              <a:gd name="adj1" fmla="val -973"/>
              <a:gd name="adj2" fmla="val -64876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57188" y="4910138"/>
            <a:ext cx="41275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Moi, j’ai trouvé :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+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= 16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 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= 20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25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 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 = 20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7658" name="Image 2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EFE"/>
              </a:clrFrom>
              <a:clrTo>
                <a:srgbClr val="FF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43" b="11125"/>
          <a:stretch>
            <a:fillRect/>
          </a:stretch>
        </p:blipFill>
        <p:spPr bwMode="auto">
          <a:xfrm>
            <a:off x="4398624" y="3719343"/>
            <a:ext cx="9874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4600576" y="4827588"/>
            <a:ext cx="4025899" cy="1719262"/>
          </a:xfrm>
          <a:prstGeom prst="wedgeRectCallout">
            <a:avLst>
              <a:gd name="adj1" fmla="val -34019"/>
              <a:gd name="adj2" fmla="val -61581"/>
            </a:avLst>
          </a:prstGeom>
          <a:solidFill>
            <a:schemeClr val="bg1"/>
          </a:solidFill>
          <a:ln w="19050">
            <a:solidFill>
              <a:srgbClr val="FF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4714354" y="6166277"/>
            <a:ext cx="3951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= 10  </a:t>
            </a: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10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20</a:t>
            </a:r>
            <a:endParaRPr lang="fr-FR" altLang="fr-FR" sz="1800" dirty="0" smtClean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 rot="17873116">
            <a:off x="6442914" y="2648186"/>
            <a:ext cx="370912" cy="1768263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769604" y="2628663"/>
            <a:ext cx="1162379" cy="37651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7024744" y="3033738"/>
            <a:ext cx="451653" cy="94659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781119" y="2746337"/>
            <a:ext cx="451653" cy="946591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191107" y="3993140"/>
            <a:ext cx="1162379" cy="37651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769603" y="3555406"/>
            <a:ext cx="1162379" cy="376517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4714354" y="5742105"/>
            <a:ext cx="3951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fr-FR" altLang="fr-FR" sz="1800" b="1" dirty="0" smtClean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4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endParaRPr lang="fr-FR" altLang="fr-FR" sz="1800" b="1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714354" y="4884737"/>
            <a:ext cx="3951288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fr-FR" altLang="fr-FR" sz="1800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Et moi, j’ai trouvé :</a:t>
            </a:r>
            <a:endParaRPr lang="fr-FR" altLang="fr-FR" sz="24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r>
              <a:rPr lang="fr-FR" altLang="fr-FR" sz="1800" b="1" dirty="0" smtClean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 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  </a:t>
            </a:r>
            <a:r>
              <a:rPr lang="fr-FR" altLang="fr-FR" sz="1800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puis 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 </a:t>
            </a:r>
            <a:r>
              <a:rPr lang="fr-FR" altLang="fr-FR" sz="1800" b="1" dirty="0">
                <a:solidFill>
                  <a:schemeClr val="accent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+</a:t>
            </a:r>
            <a:r>
              <a:rPr lang="fr-FR" altLang="fr-FR" sz="18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 </a:t>
            </a:r>
            <a:r>
              <a:rPr lang="fr-FR" altLang="fr-FR" sz="1800" b="1" dirty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 </a:t>
            </a:r>
            <a:r>
              <a:rPr lang="fr-FR" altLang="fr-FR" sz="1800" b="1" dirty="0" smtClean="0">
                <a:solidFill>
                  <a:srgbClr val="FF006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  <a:endParaRPr lang="fr-FR" altLang="fr-FR" sz="1800" dirty="0">
              <a:solidFill>
                <a:srgbClr val="FF006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27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033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432578"/>
            <a:ext cx="8307388" cy="32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6"/>
          <p:cNvSpPr txBox="1">
            <a:spLocks noChangeArrowheads="1"/>
          </p:cNvSpPr>
          <p:nvPr/>
        </p:nvSpPr>
        <p:spPr bwMode="auto">
          <a:xfrm>
            <a:off x="95250" y="712788"/>
            <a:ext cx="2414588" cy="442912"/>
          </a:xfrm>
          <a:prstGeom prst="round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TRIOS GAGNANTS</a:t>
            </a:r>
          </a:p>
        </p:txBody>
      </p:sp>
      <p:grpSp>
        <p:nvGrpSpPr>
          <p:cNvPr id="26" name="Groupe 12"/>
          <p:cNvGrpSpPr>
            <a:grpSpLocks/>
          </p:cNvGrpSpPr>
          <p:nvPr/>
        </p:nvGrpSpPr>
        <p:grpSpPr bwMode="auto">
          <a:xfrm>
            <a:off x="2912490" y="1155700"/>
            <a:ext cx="2806258" cy="839788"/>
            <a:chOff x="1556077" y="4321382"/>
            <a:chExt cx="2804878" cy="1012774"/>
          </a:xfrm>
        </p:grpSpPr>
        <p:sp>
          <p:nvSpPr>
            <p:cNvPr id="27" name="Text Box 2"/>
            <p:cNvSpPr txBox="1">
              <a:spLocks noChangeArrowheads="1"/>
            </p:cNvSpPr>
            <p:nvPr/>
          </p:nvSpPr>
          <p:spPr bwMode="auto">
            <a:xfrm>
              <a:off x="1556077" y="4369245"/>
              <a:ext cx="2804878" cy="828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2000"/>
                </a:spcBef>
                <a:spcAft>
                  <a:spcPts val="60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Qui a trouvé</a:t>
              </a:r>
            </a:p>
            <a:p>
              <a:pPr algn="ctr" eaLnBrk="1" hangingPunct="1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fr-FR" altLang="fr-FR" sz="1800" dirty="0" smtClean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une autre solution ?</a:t>
              </a:r>
              <a:endParaRPr lang="fr-FR" altLang="fr-FR" sz="2800" dirty="0" smtClean="0">
                <a:solidFill>
                  <a:schemeClr val="accent5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à coins arrondis 25"/>
            <p:cNvSpPr/>
            <p:nvPr/>
          </p:nvSpPr>
          <p:spPr bwMode="auto">
            <a:xfrm>
              <a:off x="1556077" y="4321382"/>
              <a:ext cx="2783678" cy="1012774"/>
            </a:xfrm>
            <a:prstGeom prst="wedgeRectCallout">
              <a:avLst>
                <a:gd name="adj1" fmla="val 63739"/>
                <a:gd name="adj2" fmla="val -57145"/>
              </a:avLst>
            </a:prstGeom>
            <a:noFill/>
            <a:ln w="19050">
              <a:solidFill>
                <a:schemeClr val="accent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fr-FR"/>
            </a:p>
          </p:txBody>
        </p:sp>
      </p:grpSp>
      <p:sp>
        <p:nvSpPr>
          <p:cNvPr id="12" name="ZoneTexte 1"/>
          <p:cNvSpPr txBox="1">
            <a:spLocks noChangeArrowheads="1"/>
          </p:cNvSpPr>
          <p:nvPr/>
        </p:nvSpPr>
        <p:spPr bwMode="auto">
          <a:xfrm>
            <a:off x="6003428" y="6588885"/>
            <a:ext cx="313739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latin typeface="Arial" panose="020B0604020202020204" pitchFamily="34" charset="0"/>
              </a:rPr>
              <a:t>© BORDAS/SEJER, 2022 – Calcul mental CE1</a:t>
            </a:r>
          </a:p>
        </p:txBody>
      </p:sp>
      <p:pic>
        <p:nvPicPr>
          <p:cNvPr id="13" name="Imag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50" y="-20638"/>
            <a:ext cx="9448800" cy="787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175"/>
            <a:ext cx="192722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https://www.editions-bordas.fr/sites/default/files/styles/desktop_ouvrage_full/public/medias/images/ouvrages/978204733938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147638"/>
            <a:ext cx="80486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3" y="66675"/>
            <a:ext cx="1570037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5654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283</Words>
  <Application>Microsoft Office PowerPoint</Application>
  <PresentationFormat>Affichage à l'écran 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Comic Sans MS</vt:lpstr>
      <vt:lpstr>Times New Roman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de la version d'évaluation de Office 2004</dc:creator>
  <cp:lastModifiedBy>Renon.Flore</cp:lastModifiedBy>
  <cp:revision>129</cp:revision>
  <dcterms:created xsi:type="dcterms:W3CDTF">2020-12-29T09:51:19Z</dcterms:created>
  <dcterms:modified xsi:type="dcterms:W3CDTF">2022-03-25T16:12:54Z</dcterms:modified>
</cp:coreProperties>
</file>